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
  </p:notesMasterIdLst>
  <p:sldIdLst>
    <p:sldId id="256" r:id="rId2"/>
    <p:sldId id="257" r:id="rId3"/>
    <p:sldId id="258" r:id="rId4"/>
  </p:sldIdLst>
  <p:sldSz cx="15119350" cy="10691813"/>
  <p:notesSz cx="10691813" cy="1511935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48" d="100"/>
          <a:sy n="48" d="100"/>
        </p:scale>
        <p:origin x="1364"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55454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Image-led example. The scientific body, take-home message and original illustration have been retained from the supplied PPTX. Titles and author block have been repositioned. All three listed authors share affiliation 1. The Chestnut R&amp;D Center line is retained from the supplied template, not assigned as a separate numbered institution.
The published 2024 Acta Horticulturae author list has been retained (G. Gamba, D. Donno, G.L. Beccaro); the earlier conference submission has a different author list and has not been substituted.
[Sources]
- Supplied ICS2027_graphical_abstract_templates_REDESIGNED(1).pptx, slide 1: scientific illustration, brand motif, scientific body and institutional wording. The illustration is illustrative, not a research micrograph or experimental measurement.
- Gamba G., Donno D., Beccaro G.L. (2024), Study of the biochemical and physiological dynamics occurring during grafting: a further step towards the prediction of graft incompatibility in chestnut. Acta Horticulturae 1400, 205-210. DOI: 10.17660/ActaHortic.2024.1400.24. https://www.ishs.org/ishs-article/1400_24/
- Conference author-address cross-check: https://www.chestnutsymposium.com/files/get/53, pp. 1-2.
[/Sources]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Balanced graphical abstract: the four sections GRAFTING, LATENCY, STRESS and CANOPY are preserved, with a reduced original illustration and expanded paraphrases of the published abstract.
Full published author order restored. Affiliation numbering is editorial, assigned in order of first appearance, and matched using the original conference author/address list. 1 = UNIVPM; 2 = INRAE / University of Bordeaux, UMR BFP; 3 = CTIFL; 4 = University of Torino, DISAFA; 5 = CAV, Faenza; 6 = CNR-IPSP, Bari. Brans and Latour belong to CTIFL, and Tura and Cardone to CAV; they are not reassigned to INRAE or Torino. The spelling M. Cardone follows both the published author list and the conference abstract; it has not been silently replaced using a differently spelled current staff record.
[Sources]
- Supplied ICS2027_graphical_abstract_templates_REDESIGNED(1).pptx, slide 2: original illustrative image, branding, title, four-section structure and take-home message. Illustration is schematic, not experimental evidence.
- Murolo S., Marais A., Brans Y., Faure C., Gamba G., Torello Marinoni D., Tura E., Latour F., Carloni F., Minafra A., Cardone M., Beccaro G.L., Romanazzi G. (2024). Chestnut mosaic virus: grafting-transmissibility and the interference with plant canopy. Acta Horticulturae 1400, 117-124. DOI: 10.17660/ActaHortic.2024.1400.14. https://www.ishs.org/ishs-article/1400_14/
- Original conference abstract and author-address list, VII International Chestnut Symposium, Pests and Diseases, pp. 5-6: https://www.chestnutsymposium.com/files/get/51
- CAV name and Via Tebano 45 address: https://www.cavtebano.it/
[/Sources]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Text-led graphical abstract. Scientific body expanded from the published abstract, with objectives and methods rather than invented numerical results. The original illustration is reduced and reused. The 130-tree population, its age and parentage, sensing variables and categories of phenotypic traits come from the source abstract. No extra experimental results are asserted.
The full nine-author list is restored. All authors share affiliation 1, University of Torino, DISAFA. The Chestnut R&amp;D Center line is retained from the supplied template, not assigned as a separate institution for selected authors. The original conference author-address list shows a common Grugliasco institutional address and unito.it affiliation for all nine authors.
[Sources]
- Supplied ICS2027_graphical_abstract_templates_REDESIGNED(1).pptx, slide 3: original scientific illustration, brand band, title and take-home message. Illustration is a conceptual visual, not a measured trial or genetic map.
- Rosso L., Gamba G., Valentini N., Beccaro G.L., Torello Marinoni D., Comba L., Biglia A., Sopegno A., Botta R. (2024). Chestnut orchards sustainability and resilience to climate change, a multidisciplinary approach through precision farming and breeding. Acta Horticulturae 1400, 23-30. DOI: 10.17660/ActaHortic.2024.1400.3. https://www.ishs.org/ishs-article/1400_3/
- Original conference abstract and nine-author address list, VII International Chestnut Symposium, Chestnut and climate change, pp. 1-2: https://www.chestnutsymposium.com/files/get/43
[/Sources]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9ED"/>
        </a:solidFill>
        <a:effectLst/>
      </p:bgPr>
    </p:bg>
    <p:spTree>
      <p:nvGrpSpPr>
        <p:cNvPr id="1" name=""/>
        <p:cNvGrpSpPr/>
        <p:nvPr/>
      </p:nvGrpSpPr>
      <p:grpSpPr>
        <a:xfrm>
          <a:off x="0" y="0"/>
          <a:ext cx="0" cy="0"/>
          <a:chOff x="0" y="0"/>
          <a:chExt cx="0" cy="0"/>
        </a:xfrm>
      </p:grpSpPr>
      <p:pic>
        <p:nvPicPr>
          <p:cNvPr id="2" name="Image 0" descr="/mnt/data/ics_work/band_left_seamless.png"/>
          <p:cNvPicPr>
            <a:picLocks noChangeAspect="1"/>
          </p:cNvPicPr>
          <p:nvPr/>
        </p:nvPicPr>
        <p:blipFill>
          <a:blip r:embed="rId3"/>
          <a:stretch>
            <a:fillRect/>
          </a:stretch>
        </p:blipFill>
        <p:spPr>
          <a:xfrm>
            <a:off x="0" y="0"/>
            <a:ext cx="2011680" cy="10692000"/>
          </a:xfrm>
          <a:prstGeom prst="rect">
            <a:avLst/>
          </a:prstGeom>
        </p:spPr>
      </p:pic>
      <p:sp>
        <p:nvSpPr>
          <p:cNvPr id="3" name="Text 0"/>
          <p:cNvSpPr/>
          <p:nvPr/>
        </p:nvSpPr>
        <p:spPr>
          <a:xfrm>
            <a:off x="2496312" y="484632"/>
            <a:ext cx="12147804" cy="1115568"/>
          </a:xfrm>
          <a:prstGeom prst="rect">
            <a:avLst/>
          </a:prstGeom>
          <a:noFill/>
          <a:ln/>
        </p:spPr>
        <p:txBody>
          <a:bodyPr wrap="square" lIns="0" tIns="0" rIns="0" bIns="0" rtlCol="0" anchor="t"/>
          <a:lstStyle/>
          <a:p>
            <a:pPr marL="0" indent="0">
              <a:lnSpc>
                <a:spcPct val="104000"/>
              </a:lnSpc>
              <a:buNone/>
            </a:pPr>
            <a:r>
              <a:rPr lang="en-US" sz="3400" b="1" dirty="0">
                <a:solidFill>
                  <a:srgbClr val="132F28"/>
                </a:solidFill>
                <a:latin typeface="Arial" pitchFamily="34" charset="0"/>
                <a:ea typeface="Arial" pitchFamily="34" charset="-122"/>
                <a:cs typeface="Arial" pitchFamily="34" charset="-120"/>
              </a:rPr>
              <a:t>Early prediction of graft</a:t>
            </a:r>
            <a:endParaRPr lang="en-US" sz="3400" dirty="0"/>
          </a:p>
          <a:p>
            <a:pPr marL="0" indent="0">
              <a:lnSpc>
                <a:spcPct val="104000"/>
              </a:lnSpc>
              <a:buNone/>
            </a:pPr>
            <a:r>
              <a:rPr lang="en-US" sz="3400" b="1" dirty="0">
                <a:solidFill>
                  <a:srgbClr val="132F28"/>
                </a:solidFill>
                <a:latin typeface="Arial" pitchFamily="34" charset="0"/>
                <a:ea typeface="Arial" pitchFamily="34" charset="-122"/>
                <a:cs typeface="Arial" pitchFamily="34" charset="-120"/>
              </a:rPr>
              <a:t>incompatibility in chestnut</a:t>
            </a:r>
            <a:endParaRPr lang="en-US" sz="3400" dirty="0"/>
          </a:p>
        </p:txBody>
      </p:sp>
      <p:sp>
        <p:nvSpPr>
          <p:cNvPr id="4" name="Text 1"/>
          <p:cNvSpPr/>
          <p:nvPr/>
        </p:nvSpPr>
        <p:spPr>
          <a:xfrm>
            <a:off x="2496312" y="1773936"/>
            <a:ext cx="12147804" cy="585216"/>
          </a:xfrm>
          <a:prstGeom prst="rect">
            <a:avLst/>
          </a:prstGeom>
          <a:noFill/>
          <a:ln/>
        </p:spPr>
        <p:txBody>
          <a:bodyPr wrap="square" lIns="0" tIns="0" rIns="0" bIns="0" rtlCol="0" anchor="t"/>
          <a:lstStyle/>
          <a:p>
            <a:pPr marL="0" indent="0">
              <a:lnSpc>
                <a:spcPct val="110000"/>
              </a:lnSpc>
              <a:buNone/>
            </a:pPr>
            <a:r>
              <a:rPr lang="en-US" sz="1700" b="1" dirty="0">
                <a:solidFill>
                  <a:srgbClr val="1C6547"/>
                </a:solidFill>
                <a:latin typeface="Arial" pitchFamily="34" charset="0"/>
                <a:ea typeface="Arial" pitchFamily="34" charset="-122"/>
                <a:cs typeface="Arial" pitchFamily="34" charset="-120"/>
              </a:rPr>
              <a:t>G. Gamba</a:t>
            </a:r>
            <a:r>
              <a:rPr lang="en-US" sz="1700" b="1" baseline="30000" dirty="0">
                <a:solidFill>
                  <a:srgbClr val="1C6547"/>
                </a:solidFill>
                <a:latin typeface="Arial" pitchFamily="34" charset="0"/>
                <a:ea typeface="Arial" pitchFamily="34" charset="-122"/>
                <a:cs typeface="Arial" pitchFamily="34" charset="-120"/>
              </a:rPr>
              <a:t>1</a:t>
            </a:r>
            <a:r>
              <a:rPr lang="en-US" sz="1700" b="1" dirty="0">
                <a:solidFill>
                  <a:srgbClr val="1C6547"/>
                </a:solidFill>
                <a:latin typeface="Arial" pitchFamily="34" charset="0"/>
                <a:ea typeface="Arial" pitchFamily="34" charset="-122"/>
                <a:cs typeface="Arial" pitchFamily="34" charset="-120"/>
              </a:rPr>
              <a:t>  ·  D. Donno</a:t>
            </a:r>
            <a:r>
              <a:rPr lang="en-US" sz="1700" b="1" baseline="30000" dirty="0">
                <a:solidFill>
                  <a:srgbClr val="1C6547"/>
                </a:solidFill>
                <a:latin typeface="Arial" pitchFamily="34" charset="0"/>
                <a:ea typeface="Arial" pitchFamily="34" charset="-122"/>
                <a:cs typeface="Arial" pitchFamily="34" charset="-120"/>
              </a:rPr>
              <a:t>1</a:t>
            </a:r>
            <a:r>
              <a:rPr lang="en-US" sz="1700" b="1" dirty="0">
                <a:solidFill>
                  <a:srgbClr val="1C6547"/>
                </a:solidFill>
                <a:latin typeface="Arial" pitchFamily="34" charset="0"/>
                <a:ea typeface="Arial" pitchFamily="34" charset="-122"/>
                <a:cs typeface="Arial" pitchFamily="34" charset="-120"/>
              </a:rPr>
              <a:t>  ·  G.L. Beccaro</a:t>
            </a:r>
            <a:r>
              <a:rPr lang="en-US" sz="1700" b="1" baseline="30000" dirty="0">
                <a:solidFill>
                  <a:srgbClr val="1C6547"/>
                </a:solidFill>
                <a:latin typeface="Arial" pitchFamily="34" charset="0"/>
                <a:ea typeface="Arial" pitchFamily="34" charset="-122"/>
                <a:cs typeface="Arial" pitchFamily="34" charset="-120"/>
              </a:rPr>
              <a:t>1</a:t>
            </a:r>
            <a:endParaRPr lang="en-US" sz="1700" dirty="0"/>
          </a:p>
        </p:txBody>
      </p:sp>
      <p:sp>
        <p:nvSpPr>
          <p:cNvPr id="5" name="Text 2"/>
          <p:cNvSpPr/>
          <p:nvPr/>
        </p:nvSpPr>
        <p:spPr>
          <a:xfrm>
            <a:off x="2496312" y="2450592"/>
            <a:ext cx="12147804" cy="274320"/>
          </a:xfrm>
          <a:prstGeom prst="rect">
            <a:avLst/>
          </a:prstGeom>
          <a:noFill/>
          <a:ln/>
        </p:spPr>
        <p:txBody>
          <a:bodyPr wrap="square" lIns="0" tIns="0" rIns="0" bIns="0" rtlCol="0" anchor="t"/>
          <a:lstStyle/>
          <a:p>
            <a:pPr marL="0" indent="0">
              <a:buNone/>
            </a:pPr>
            <a:r>
              <a:rPr lang="en-US" sz="1300" baseline="30000" dirty="0">
                <a:solidFill>
                  <a:srgbClr val="5C6964"/>
                </a:solidFill>
                <a:latin typeface="Arial" pitchFamily="34" charset="0"/>
                <a:ea typeface="Arial" pitchFamily="34" charset="-122"/>
                <a:cs typeface="Arial" pitchFamily="34" charset="-120"/>
              </a:rPr>
              <a:t>1</a:t>
            </a:r>
            <a:r>
              <a:rPr lang="en-US" sz="1300" dirty="0">
                <a:solidFill>
                  <a:srgbClr val="5C6964"/>
                </a:solidFill>
                <a:latin typeface="Arial" pitchFamily="34" charset="0"/>
                <a:ea typeface="Arial" pitchFamily="34" charset="-122"/>
                <a:cs typeface="Arial" pitchFamily="34" charset="-120"/>
              </a:rPr>
              <a:t> Department of Agricultural, Forest and Food Sciences (DISAFA), University of Torino, Italy</a:t>
            </a:r>
            <a:endParaRPr lang="en-US" sz="1300" dirty="0"/>
          </a:p>
        </p:txBody>
      </p:sp>
      <p:sp>
        <p:nvSpPr>
          <p:cNvPr id="6" name="Text 3"/>
          <p:cNvSpPr/>
          <p:nvPr/>
        </p:nvSpPr>
        <p:spPr>
          <a:xfrm>
            <a:off x="2596896" y="2756916"/>
            <a:ext cx="12047220" cy="246888"/>
          </a:xfrm>
          <a:prstGeom prst="rect">
            <a:avLst/>
          </a:prstGeom>
          <a:noFill/>
          <a:ln/>
        </p:spPr>
        <p:txBody>
          <a:bodyPr wrap="square" lIns="0" tIns="0" rIns="0" bIns="0" rtlCol="0" anchor="t"/>
          <a:lstStyle/>
          <a:p>
            <a:pPr marL="0" indent="0">
              <a:buNone/>
            </a:pPr>
            <a:r>
              <a:rPr lang="en-US" sz="1300" dirty="0">
                <a:solidFill>
                  <a:srgbClr val="5C6964"/>
                </a:solidFill>
                <a:latin typeface="Arial" pitchFamily="34" charset="0"/>
                <a:ea typeface="Arial" pitchFamily="34" charset="-122"/>
                <a:cs typeface="Arial" pitchFamily="34" charset="-120"/>
              </a:rPr>
              <a:t>Chestnut R&amp;D Center</a:t>
            </a:r>
            <a:endParaRPr lang="en-US" sz="1300" dirty="0"/>
          </a:p>
        </p:txBody>
      </p:sp>
      <p:sp>
        <p:nvSpPr>
          <p:cNvPr id="7" name="Shape 4"/>
          <p:cNvSpPr/>
          <p:nvPr/>
        </p:nvSpPr>
        <p:spPr>
          <a:xfrm>
            <a:off x="2496312" y="3273552"/>
            <a:ext cx="12147804" cy="50292"/>
          </a:xfrm>
          <a:prstGeom prst="rect">
            <a:avLst/>
          </a:prstGeom>
          <a:solidFill>
            <a:srgbClr val="FFE12C"/>
          </a:solidFill>
          <a:ln w="12700">
            <a:solidFill>
              <a:srgbClr val="FFE12C"/>
            </a:solidFill>
            <a:prstDash val="solid"/>
          </a:ln>
        </p:spPr>
        <p:txBody>
          <a:bodyPr/>
          <a:lstStyle/>
          <a:p>
            <a:endParaRPr lang="it-IT"/>
          </a:p>
        </p:txBody>
      </p:sp>
      <p:pic>
        <p:nvPicPr>
          <p:cNvPr id="8" name="Image 1" descr="/mnt/data/ics_work/image.png"/>
          <p:cNvPicPr>
            <a:picLocks noChangeAspect="1"/>
          </p:cNvPicPr>
          <p:nvPr/>
        </p:nvPicPr>
        <p:blipFill>
          <a:blip r:embed="rId4"/>
          <a:stretch>
            <a:fillRect/>
          </a:stretch>
        </p:blipFill>
        <p:spPr>
          <a:xfrm>
            <a:off x="2496312" y="3592068"/>
            <a:ext cx="8275320" cy="5516880"/>
          </a:xfrm>
          <a:prstGeom prst="rect">
            <a:avLst/>
          </a:prstGeom>
        </p:spPr>
      </p:pic>
      <p:sp>
        <p:nvSpPr>
          <p:cNvPr id="9" name="Shape 5"/>
          <p:cNvSpPr/>
          <p:nvPr/>
        </p:nvSpPr>
        <p:spPr>
          <a:xfrm>
            <a:off x="2743200" y="3767328"/>
            <a:ext cx="2331720" cy="393192"/>
          </a:xfrm>
          <a:prstGeom prst="rect">
            <a:avLst/>
          </a:prstGeom>
          <a:solidFill>
            <a:srgbClr val="FFE12C"/>
          </a:solidFill>
          <a:ln w="12700">
            <a:solidFill>
              <a:srgbClr val="FFE12C"/>
            </a:solidFill>
            <a:prstDash val="solid"/>
          </a:ln>
        </p:spPr>
        <p:txBody>
          <a:bodyPr/>
          <a:lstStyle/>
          <a:p>
            <a:endParaRPr lang="it-IT"/>
          </a:p>
        </p:txBody>
      </p:sp>
      <p:sp>
        <p:nvSpPr>
          <p:cNvPr id="10" name="Text 6"/>
          <p:cNvSpPr/>
          <p:nvPr/>
        </p:nvSpPr>
        <p:spPr>
          <a:xfrm>
            <a:off x="2871216" y="3843223"/>
            <a:ext cx="2075688" cy="246888"/>
          </a:xfrm>
          <a:prstGeom prst="rect">
            <a:avLst/>
          </a:prstGeom>
          <a:noFill/>
          <a:ln/>
        </p:spPr>
        <p:txBody>
          <a:bodyPr wrap="square" lIns="0" tIns="0" rIns="0" bIns="0" rtlCol="0" anchor="t"/>
          <a:lstStyle/>
          <a:p>
            <a:pPr marL="0" indent="0">
              <a:buNone/>
            </a:pPr>
            <a:r>
              <a:rPr lang="en-US" sz="1630" b="1" dirty="0">
                <a:solidFill>
                  <a:srgbClr val="132F28"/>
                </a:solidFill>
                <a:latin typeface="Arial" pitchFamily="34" charset="0"/>
                <a:ea typeface="Arial" pitchFamily="34" charset="-122"/>
                <a:cs typeface="Arial" pitchFamily="34" charset="-120"/>
              </a:rPr>
              <a:t>COMPATIBLE</a:t>
            </a:r>
            <a:endParaRPr lang="en-US" sz="1630" dirty="0"/>
          </a:p>
        </p:txBody>
      </p:sp>
      <p:sp>
        <p:nvSpPr>
          <p:cNvPr id="11" name="Shape 7"/>
          <p:cNvSpPr/>
          <p:nvPr/>
        </p:nvSpPr>
        <p:spPr>
          <a:xfrm>
            <a:off x="8019288" y="3767328"/>
            <a:ext cx="2551176" cy="393192"/>
          </a:xfrm>
          <a:prstGeom prst="rect">
            <a:avLst/>
          </a:prstGeom>
          <a:solidFill>
            <a:srgbClr val="E83F83"/>
          </a:solidFill>
          <a:ln w="12700">
            <a:solidFill>
              <a:srgbClr val="E83F83"/>
            </a:solidFill>
            <a:prstDash val="solid"/>
          </a:ln>
        </p:spPr>
        <p:txBody>
          <a:bodyPr/>
          <a:lstStyle/>
          <a:p>
            <a:endParaRPr lang="it-IT"/>
          </a:p>
        </p:txBody>
      </p:sp>
      <p:sp>
        <p:nvSpPr>
          <p:cNvPr id="12" name="Text 8"/>
          <p:cNvSpPr/>
          <p:nvPr/>
        </p:nvSpPr>
        <p:spPr>
          <a:xfrm>
            <a:off x="8147304" y="3843223"/>
            <a:ext cx="2295144" cy="246888"/>
          </a:xfrm>
          <a:prstGeom prst="rect">
            <a:avLst/>
          </a:prstGeom>
          <a:noFill/>
          <a:ln/>
        </p:spPr>
        <p:txBody>
          <a:bodyPr wrap="square" lIns="0" tIns="0" rIns="0" bIns="0" rtlCol="0" anchor="t"/>
          <a:lstStyle/>
          <a:p>
            <a:pPr marL="0" indent="0">
              <a:buNone/>
            </a:pPr>
            <a:r>
              <a:rPr lang="en-US" sz="1630" b="1" dirty="0">
                <a:solidFill>
                  <a:srgbClr val="FFFFFF"/>
                </a:solidFill>
                <a:latin typeface="Arial" pitchFamily="34" charset="0"/>
                <a:ea typeface="Arial" pitchFamily="34" charset="-122"/>
                <a:cs typeface="Arial" pitchFamily="34" charset="-120"/>
              </a:rPr>
              <a:t>INCOMPATIBLE</a:t>
            </a:r>
            <a:endParaRPr lang="en-US" sz="1630" dirty="0"/>
          </a:p>
        </p:txBody>
      </p:sp>
      <p:sp>
        <p:nvSpPr>
          <p:cNvPr id="13" name="Text 9"/>
          <p:cNvSpPr/>
          <p:nvPr/>
        </p:nvSpPr>
        <p:spPr>
          <a:xfrm>
            <a:off x="11137392" y="3730752"/>
            <a:ext cx="3364992" cy="713232"/>
          </a:xfrm>
          <a:prstGeom prst="rect">
            <a:avLst/>
          </a:prstGeom>
          <a:noFill/>
          <a:ln/>
        </p:spPr>
        <p:txBody>
          <a:bodyPr wrap="square" lIns="0" tIns="0" rIns="0" bIns="0" rtlCol="0" anchor="t"/>
          <a:lstStyle/>
          <a:p>
            <a:pPr marL="0" indent="0">
              <a:lnSpc>
                <a:spcPct val="105000"/>
              </a:lnSpc>
              <a:buNone/>
            </a:pPr>
            <a:r>
              <a:rPr lang="en-US" sz="2000" b="1" dirty="0">
                <a:solidFill>
                  <a:srgbClr val="E83F83"/>
                </a:solidFill>
                <a:latin typeface="Arial" pitchFamily="34" charset="0"/>
                <a:ea typeface="Arial" pitchFamily="34" charset="-122"/>
                <a:cs typeface="Arial" pitchFamily="34" charset="-120"/>
              </a:rPr>
              <a:t>PHYSIOLOGICAL</a:t>
            </a:r>
            <a:endParaRPr lang="en-US" sz="2000" dirty="0"/>
          </a:p>
          <a:p>
            <a:pPr marL="0" indent="0">
              <a:lnSpc>
                <a:spcPct val="105000"/>
              </a:lnSpc>
              <a:buNone/>
            </a:pPr>
            <a:r>
              <a:rPr lang="en-US" sz="2000" b="1" dirty="0">
                <a:solidFill>
                  <a:srgbClr val="E83F83"/>
                </a:solidFill>
                <a:latin typeface="Arial" pitchFamily="34" charset="0"/>
                <a:ea typeface="Arial" pitchFamily="34" charset="-122"/>
                <a:cs typeface="Arial" pitchFamily="34" charset="-120"/>
              </a:rPr>
              <a:t>SIGNATURE</a:t>
            </a:r>
            <a:endParaRPr lang="en-US" sz="2000" dirty="0"/>
          </a:p>
        </p:txBody>
      </p:sp>
      <p:sp>
        <p:nvSpPr>
          <p:cNvPr id="14" name="Shape 10"/>
          <p:cNvSpPr/>
          <p:nvPr/>
        </p:nvSpPr>
        <p:spPr>
          <a:xfrm>
            <a:off x="11137392" y="4663440"/>
            <a:ext cx="3506724" cy="0"/>
          </a:xfrm>
          <a:prstGeom prst="line">
            <a:avLst/>
          </a:prstGeom>
          <a:noFill/>
          <a:ln w="17145">
            <a:solidFill>
              <a:srgbClr val="E83F83"/>
            </a:solidFill>
            <a:prstDash val="solid"/>
          </a:ln>
        </p:spPr>
        <p:txBody>
          <a:bodyPr/>
          <a:lstStyle/>
          <a:p>
            <a:endParaRPr lang="it-IT"/>
          </a:p>
        </p:txBody>
      </p:sp>
      <p:sp>
        <p:nvSpPr>
          <p:cNvPr id="15" name="Text 11"/>
          <p:cNvSpPr/>
          <p:nvPr/>
        </p:nvSpPr>
        <p:spPr>
          <a:xfrm>
            <a:off x="11137392" y="5001768"/>
            <a:ext cx="539496" cy="676656"/>
          </a:xfrm>
          <a:prstGeom prst="rect">
            <a:avLst/>
          </a:prstGeom>
          <a:noFill/>
          <a:ln/>
        </p:spPr>
        <p:txBody>
          <a:bodyPr wrap="square" lIns="0" tIns="0" rIns="0" bIns="0" rtlCol="0" anchor="t"/>
          <a:lstStyle/>
          <a:p>
            <a:pPr marL="0" indent="0">
              <a:buNone/>
            </a:pPr>
            <a:r>
              <a:rPr lang="en-US" sz="4400" b="1" dirty="0">
                <a:solidFill>
                  <a:srgbClr val="1C6547"/>
                </a:solidFill>
                <a:latin typeface="Arial" pitchFamily="34" charset="0"/>
                <a:ea typeface="Arial" pitchFamily="34" charset="-122"/>
                <a:cs typeface="Arial" pitchFamily="34" charset="-120"/>
              </a:rPr>
              <a:t>↓</a:t>
            </a:r>
            <a:endParaRPr lang="en-US" sz="4400" dirty="0"/>
          </a:p>
        </p:txBody>
      </p:sp>
      <p:sp>
        <p:nvSpPr>
          <p:cNvPr id="16" name="Text 12"/>
          <p:cNvSpPr/>
          <p:nvPr/>
        </p:nvSpPr>
        <p:spPr>
          <a:xfrm>
            <a:off x="11759184" y="5088636"/>
            <a:ext cx="2816352" cy="621792"/>
          </a:xfrm>
          <a:prstGeom prst="rect">
            <a:avLst/>
          </a:prstGeom>
          <a:noFill/>
          <a:ln/>
        </p:spPr>
        <p:txBody>
          <a:bodyPr wrap="square" lIns="0" tIns="0" rIns="0" bIns="0" rtlCol="0" anchor="t"/>
          <a:lstStyle/>
          <a:p>
            <a:pPr marL="0" indent="0">
              <a:lnSpc>
                <a:spcPct val="102000"/>
              </a:lnSpc>
              <a:buNone/>
            </a:pPr>
            <a:r>
              <a:rPr lang="en-US" sz="2000" b="1" dirty="0">
                <a:solidFill>
                  <a:srgbClr val="132F28"/>
                </a:solidFill>
                <a:latin typeface="Arial" pitchFamily="34" charset="0"/>
                <a:ea typeface="Arial" pitchFamily="34" charset="-122"/>
                <a:cs typeface="Arial" pitchFamily="34" charset="-120"/>
              </a:rPr>
              <a:t>Chlorophyll</a:t>
            </a:r>
            <a:endParaRPr lang="en-US" sz="2000" dirty="0"/>
          </a:p>
          <a:p>
            <a:pPr marL="0" indent="0">
              <a:lnSpc>
                <a:spcPct val="102000"/>
              </a:lnSpc>
              <a:buNone/>
            </a:pPr>
            <a:r>
              <a:rPr lang="en-US" sz="2000" b="1" dirty="0">
                <a:solidFill>
                  <a:srgbClr val="132F28"/>
                </a:solidFill>
                <a:latin typeface="Arial" pitchFamily="34" charset="0"/>
                <a:ea typeface="Arial" pitchFamily="34" charset="-122"/>
                <a:cs typeface="Arial" pitchFamily="34" charset="-120"/>
              </a:rPr>
              <a:t>content</a:t>
            </a:r>
            <a:endParaRPr lang="en-US" sz="2000" dirty="0"/>
          </a:p>
        </p:txBody>
      </p:sp>
      <p:sp>
        <p:nvSpPr>
          <p:cNvPr id="17" name="Text 13"/>
          <p:cNvSpPr/>
          <p:nvPr/>
        </p:nvSpPr>
        <p:spPr>
          <a:xfrm>
            <a:off x="11137392" y="5952744"/>
            <a:ext cx="539496" cy="676656"/>
          </a:xfrm>
          <a:prstGeom prst="rect">
            <a:avLst/>
          </a:prstGeom>
          <a:noFill/>
          <a:ln/>
        </p:spPr>
        <p:txBody>
          <a:bodyPr wrap="square" lIns="0" tIns="0" rIns="0" bIns="0" rtlCol="0" anchor="t"/>
          <a:lstStyle/>
          <a:p>
            <a:pPr marL="0" indent="0">
              <a:buNone/>
            </a:pPr>
            <a:r>
              <a:rPr lang="en-US" sz="4400" b="1" dirty="0">
                <a:solidFill>
                  <a:srgbClr val="1C6547"/>
                </a:solidFill>
                <a:latin typeface="Arial" pitchFamily="34" charset="0"/>
                <a:ea typeface="Arial" pitchFamily="34" charset="-122"/>
                <a:cs typeface="Arial" pitchFamily="34" charset="-120"/>
              </a:rPr>
              <a:t>↓</a:t>
            </a:r>
            <a:endParaRPr lang="en-US" sz="4400" dirty="0"/>
          </a:p>
        </p:txBody>
      </p:sp>
      <p:sp>
        <p:nvSpPr>
          <p:cNvPr id="18" name="Text 14"/>
          <p:cNvSpPr/>
          <p:nvPr/>
        </p:nvSpPr>
        <p:spPr>
          <a:xfrm>
            <a:off x="11759184" y="6039612"/>
            <a:ext cx="2816352" cy="621792"/>
          </a:xfrm>
          <a:prstGeom prst="rect">
            <a:avLst/>
          </a:prstGeom>
          <a:noFill/>
          <a:ln/>
        </p:spPr>
        <p:txBody>
          <a:bodyPr wrap="square" lIns="0" tIns="0" rIns="0" bIns="0" rtlCol="0" anchor="t"/>
          <a:lstStyle/>
          <a:p>
            <a:pPr marL="0" indent="0">
              <a:lnSpc>
                <a:spcPct val="102000"/>
              </a:lnSpc>
              <a:buNone/>
            </a:pPr>
            <a:r>
              <a:rPr lang="en-US" sz="2000" b="1" dirty="0">
                <a:solidFill>
                  <a:srgbClr val="132F28"/>
                </a:solidFill>
                <a:latin typeface="Arial" pitchFamily="34" charset="0"/>
                <a:ea typeface="Arial" pitchFamily="34" charset="-122"/>
                <a:cs typeface="Arial" pitchFamily="34" charset="-120"/>
              </a:rPr>
              <a:t>Stomatal</a:t>
            </a:r>
            <a:endParaRPr lang="en-US" sz="2000" dirty="0"/>
          </a:p>
          <a:p>
            <a:pPr marL="0" indent="0">
              <a:lnSpc>
                <a:spcPct val="102000"/>
              </a:lnSpc>
              <a:buNone/>
            </a:pPr>
            <a:r>
              <a:rPr lang="en-US" sz="2000" b="1" dirty="0">
                <a:solidFill>
                  <a:srgbClr val="132F28"/>
                </a:solidFill>
                <a:latin typeface="Arial" pitchFamily="34" charset="0"/>
                <a:ea typeface="Arial" pitchFamily="34" charset="-122"/>
                <a:cs typeface="Arial" pitchFamily="34" charset="-120"/>
              </a:rPr>
              <a:t>conductance</a:t>
            </a:r>
            <a:endParaRPr lang="en-US" sz="2000" dirty="0"/>
          </a:p>
        </p:txBody>
      </p:sp>
      <p:sp>
        <p:nvSpPr>
          <p:cNvPr id="19" name="Text 15"/>
          <p:cNvSpPr/>
          <p:nvPr/>
        </p:nvSpPr>
        <p:spPr>
          <a:xfrm>
            <a:off x="11137392" y="6903720"/>
            <a:ext cx="539496" cy="676656"/>
          </a:xfrm>
          <a:prstGeom prst="rect">
            <a:avLst/>
          </a:prstGeom>
          <a:noFill/>
          <a:ln/>
        </p:spPr>
        <p:txBody>
          <a:bodyPr wrap="square" lIns="0" tIns="0" rIns="0" bIns="0" rtlCol="0" anchor="t"/>
          <a:lstStyle/>
          <a:p>
            <a:pPr marL="0" indent="0">
              <a:buNone/>
            </a:pPr>
            <a:r>
              <a:rPr lang="en-US" sz="4400" b="1" dirty="0">
                <a:solidFill>
                  <a:srgbClr val="E83F83"/>
                </a:solidFill>
                <a:latin typeface="Arial" pitchFamily="34" charset="0"/>
                <a:ea typeface="Arial" pitchFamily="34" charset="-122"/>
                <a:cs typeface="Arial" pitchFamily="34" charset="-120"/>
              </a:rPr>
              <a:t>↑</a:t>
            </a:r>
            <a:endParaRPr lang="en-US" sz="4400" dirty="0"/>
          </a:p>
        </p:txBody>
      </p:sp>
      <p:sp>
        <p:nvSpPr>
          <p:cNvPr id="20" name="Text 16"/>
          <p:cNvSpPr/>
          <p:nvPr/>
        </p:nvSpPr>
        <p:spPr>
          <a:xfrm>
            <a:off x="11759184" y="6990588"/>
            <a:ext cx="2816352" cy="621792"/>
          </a:xfrm>
          <a:prstGeom prst="rect">
            <a:avLst/>
          </a:prstGeom>
          <a:noFill/>
          <a:ln/>
        </p:spPr>
        <p:txBody>
          <a:bodyPr wrap="square" lIns="0" tIns="0" rIns="0" bIns="0" rtlCol="0" anchor="t"/>
          <a:lstStyle/>
          <a:p>
            <a:pPr marL="0" indent="0">
              <a:lnSpc>
                <a:spcPct val="102000"/>
              </a:lnSpc>
              <a:buNone/>
            </a:pPr>
            <a:r>
              <a:rPr lang="en-US" sz="2000" b="1" dirty="0">
                <a:solidFill>
                  <a:srgbClr val="132F28"/>
                </a:solidFill>
                <a:latin typeface="Arial" pitchFamily="34" charset="0"/>
                <a:ea typeface="Arial" pitchFamily="34" charset="-122"/>
                <a:cs typeface="Arial" pitchFamily="34" charset="-120"/>
              </a:rPr>
              <a:t>Total phenols</a:t>
            </a:r>
            <a:endParaRPr lang="en-US" sz="2000" dirty="0"/>
          </a:p>
          <a:p>
            <a:pPr marL="0" indent="0">
              <a:lnSpc>
                <a:spcPct val="102000"/>
              </a:lnSpc>
              <a:buNone/>
            </a:pPr>
            <a:r>
              <a:rPr lang="en-US" sz="2000" b="1" dirty="0">
                <a:solidFill>
                  <a:srgbClr val="132F28"/>
                </a:solidFill>
                <a:latin typeface="Arial" pitchFamily="34" charset="0"/>
                <a:ea typeface="Arial" pitchFamily="34" charset="-122"/>
                <a:cs typeface="Arial" pitchFamily="34" charset="-120"/>
              </a:rPr>
              <a:t>at EVC</a:t>
            </a:r>
            <a:endParaRPr lang="en-US" sz="2000" dirty="0"/>
          </a:p>
        </p:txBody>
      </p:sp>
      <p:sp>
        <p:nvSpPr>
          <p:cNvPr id="21" name="Text 17"/>
          <p:cNvSpPr/>
          <p:nvPr/>
        </p:nvSpPr>
        <p:spPr>
          <a:xfrm>
            <a:off x="11137392" y="8247888"/>
            <a:ext cx="3429000" cy="265176"/>
          </a:xfrm>
          <a:prstGeom prst="rect">
            <a:avLst/>
          </a:prstGeom>
          <a:noFill/>
          <a:ln/>
        </p:spPr>
        <p:txBody>
          <a:bodyPr wrap="square" lIns="0" tIns="0" rIns="0" bIns="0" rtlCol="0" anchor="t"/>
          <a:lstStyle/>
          <a:p>
            <a:pPr marL="0" indent="0">
              <a:buNone/>
            </a:pPr>
            <a:r>
              <a:rPr lang="en-US" sz="1550" dirty="0">
                <a:solidFill>
                  <a:srgbClr val="5C6964"/>
                </a:solidFill>
                <a:latin typeface="Arial" pitchFamily="34" charset="0"/>
                <a:ea typeface="Arial" pitchFamily="34" charset="-122"/>
                <a:cs typeface="Arial" pitchFamily="34" charset="-120"/>
              </a:rPr>
              <a:t>Combined monitoring</a:t>
            </a:r>
            <a:endParaRPr lang="en-US" sz="1550" dirty="0"/>
          </a:p>
        </p:txBody>
      </p:sp>
      <p:sp>
        <p:nvSpPr>
          <p:cNvPr id="22" name="Text 18"/>
          <p:cNvSpPr/>
          <p:nvPr/>
        </p:nvSpPr>
        <p:spPr>
          <a:xfrm>
            <a:off x="11137392" y="8586216"/>
            <a:ext cx="3456432" cy="603504"/>
          </a:xfrm>
          <a:prstGeom prst="rect">
            <a:avLst/>
          </a:prstGeom>
          <a:noFill/>
          <a:ln/>
        </p:spPr>
        <p:txBody>
          <a:bodyPr wrap="square" lIns="0" tIns="0" rIns="0" bIns="0" rtlCol="0" anchor="t"/>
          <a:lstStyle/>
          <a:p>
            <a:pPr marL="0" indent="0">
              <a:lnSpc>
                <a:spcPct val="100000"/>
              </a:lnSpc>
              <a:buNone/>
            </a:pPr>
            <a:r>
              <a:rPr lang="en-US" sz="2100" b="1" dirty="0">
                <a:solidFill>
                  <a:srgbClr val="132F28"/>
                </a:solidFill>
                <a:latin typeface="Arial" pitchFamily="34" charset="0"/>
                <a:ea typeface="Arial" pitchFamily="34" charset="-122"/>
                <a:cs typeface="Arial" pitchFamily="34" charset="-120"/>
              </a:rPr>
              <a:t>Physiology +</a:t>
            </a:r>
            <a:endParaRPr lang="en-US" sz="2100" dirty="0"/>
          </a:p>
          <a:p>
            <a:pPr marL="0" indent="0">
              <a:lnSpc>
                <a:spcPct val="100000"/>
              </a:lnSpc>
              <a:buNone/>
            </a:pPr>
            <a:r>
              <a:rPr lang="en-US" sz="2100" b="1" dirty="0">
                <a:solidFill>
                  <a:srgbClr val="132F28"/>
                </a:solidFill>
                <a:latin typeface="Arial" pitchFamily="34" charset="0"/>
                <a:ea typeface="Arial" pitchFamily="34" charset="-122"/>
                <a:cs typeface="Arial" pitchFamily="34" charset="-120"/>
              </a:rPr>
              <a:t>phytochemistry</a:t>
            </a:r>
            <a:endParaRPr lang="en-US" sz="2100" dirty="0"/>
          </a:p>
        </p:txBody>
      </p:sp>
      <p:sp>
        <p:nvSpPr>
          <p:cNvPr id="23" name="Shape 19"/>
          <p:cNvSpPr/>
          <p:nvPr/>
        </p:nvSpPr>
        <p:spPr>
          <a:xfrm>
            <a:off x="2496312" y="9701784"/>
            <a:ext cx="12147804" cy="704088"/>
          </a:xfrm>
          <a:prstGeom prst="roundRect">
            <a:avLst>
              <a:gd name="adj" fmla="val 9091"/>
            </a:avLst>
          </a:prstGeom>
          <a:solidFill>
            <a:srgbClr val="132F28"/>
          </a:solidFill>
          <a:ln w="12700">
            <a:solidFill>
              <a:srgbClr val="132F28"/>
            </a:solidFill>
            <a:prstDash val="solid"/>
          </a:ln>
        </p:spPr>
        <p:txBody>
          <a:bodyPr/>
          <a:lstStyle/>
          <a:p>
            <a:endParaRPr lang="it-IT"/>
          </a:p>
        </p:txBody>
      </p:sp>
      <p:sp>
        <p:nvSpPr>
          <p:cNvPr id="24" name="Text 20"/>
          <p:cNvSpPr/>
          <p:nvPr/>
        </p:nvSpPr>
        <p:spPr>
          <a:xfrm>
            <a:off x="2715768" y="9893808"/>
            <a:ext cx="2121408" cy="228600"/>
          </a:xfrm>
          <a:prstGeom prst="rect">
            <a:avLst/>
          </a:prstGeom>
          <a:noFill/>
          <a:ln/>
        </p:spPr>
        <p:txBody>
          <a:bodyPr wrap="square" lIns="0" tIns="0" rIns="0" bIns="0" rtlCol="0" anchor="t"/>
          <a:lstStyle/>
          <a:p>
            <a:pPr marL="0" indent="0">
              <a:buNone/>
            </a:pPr>
            <a:r>
              <a:rPr lang="en-US" sz="1230" b="1" dirty="0">
                <a:solidFill>
                  <a:srgbClr val="FFE12C"/>
                </a:solidFill>
                <a:latin typeface="Arial" pitchFamily="34" charset="0"/>
                <a:ea typeface="Arial" pitchFamily="34" charset="-122"/>
                <a:cs typeface="Arial" pitchFamily="34" charset="-120"/>
              </a:rPr>
              <a:t>TAKE-HOME MESSAGE</a:t>
            </a:r>
            <a:endParaRPr lang="en-US" sz="1230" dirty="0"/>
          </a:p>
        </p:txBody>
      </p:sp>
      <p:sp>
        <p:nvSpPr>
          <p:cNvPr id="25" name="Text 21"/>
          <p:cNvSpPr/>
          <p:nvPr/>
        </p:nvSpPr>
        <p:spPr>
          <a:xfrm>
            <a:off x="4937760" y="9838944"/>
            <a:ext cx="9441180" cy="438912"/>
          </a:xfrm>
          <a:prstGeom prst="rect">
            <a:avLst/>
          </a:prstGeom>
          <a:noFill/>
          <a:ln/>
        </p:spPr>
        <p:txBody>
          <a:bodyPr wrap="square" lIns="0" tIns="0" rIns="0" bIns="0" rtlCol="0" anchor="t"/>
          <a:lstStyle/>
          <a:p>
            <a:pPr marL="0" indent="0">
              <a:lnSpc>
                <a:spcPct val="100000"/>
              </a:lnSpc>
              <a:buNone/>
            </a:pPr>
            <a:r>
              <a:rPr lang="en-US" sz="1610" b="1" dirty="0">
                <a:solidFill>
                  <a:srgbClr val="FFFFFF"/>
                </a:solidFill>
                <a:latin typeface="Arial" pitchFamily="34" charset="0"/>
                <a:ea typeface="Arial" pitchFamily="34" charset="-122"/>
                <a:cs typeface="Arial" pitchFamily="34" charset="-120"/>
              </a:rPr>
              <a:t>Lower chlorophyll and conductance, together with higher end-of-cycle phenols, distinguish incompatible graft combinations.</a:t>
            </a:r>
            <a:endParaRPr lang="en-US" sz="161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9ED"/>
        </a:solidFill>
        <a:effectLst/>
      </p:bgPr>
    </p:bg>
    <p:spTree>
      <p:nvGrpSpPr>
        <p:cNvPr id="1" name=""/>
        <p:cNvGrpSpPr/>
        <p:nvPr/>
      </p:nvGrpSpPr>
      <p:grpSpPr>
        <a:xfrm>
          <a:off x="0" y="0"/>
          <a:ext cx="0" cy="0"/>
          <a:chOff x="0" y="0"/>
          <a:chExt cx="0" cy="0"/>
        </a:xfrm>
      </p:grpSpPr>
      <p:pic>
        <p:nvPicPr>
          <p:cNvPr id="2" name="Image 0" descr="/mnt/data/ics_work/band_left_seamless.png"/>
          <p:cNvPicPr>
            <a:picLocks noChangeAspect="1"/>
          </p:cNvPicPr>
          <p:nvPr/>
        </p:nvPicPr>
        <p:blipFill>
          <a:blip r:embed="rId3"/>
          <a:stretch>
            <a:fillRect/>
          </a:stretch>
        </p:blipFill>
        <p:spPr>
          <a:xfrm>
            <a:off x="0" y="0"/>
            <a:ext cx="2011680" cy="10692000"/>
          </a:xfrm>
          <a:prstGeom prst="rect">
            <a:avLst/>
          </a:prstGeom>
        </p:spPr>
      </p:pic>
      <p:sp>
        <p:nvSpPr>
          <p:cNvPr id="3" name="Text 0"/>
          <p:cNvSpPr/>
          <p:nvPr/>
        </p:nvSpPr>
        <p:spPr>
          <a:xfrm>
            <a:off x="2496312" y="484632"/>
            <a:ext cx="12147804" cy="1115568"/>
          </a:xfrm>
          <a:prstGeom prst="rect">
            <a:avLst/>
          </a:prstGeom>
          <a:noFill/>
          <a:ln/>
        </p:spPr>
        <p:txBody>
          <a:bodyPr wrap="square" lIns="0" tIns="0" rIns="0" bIns="0" rtlCol="0" anchor="t"/>
          <a:lstStyle/>
          <a:p>
            <a:pPr marL="0" indent="0">
              <a:lnSpc>
                <a:spcPct val="104000"/>
              </a:lnSpc>
              <a:buNone/>
            </a:pPr>
            <a:r>
              <a:rPr lang="en-US" sz="3400" b="1" dirty="0">
                <a:solidFill>
                  <a:srgbClr val="132F28"/>
                </a:solidFill>
                <a:latin typeface="Arial" pitchFamily="34" charset="0"/>
                <a:ea typeface="Arial" pitchFamily="34" charset="-122"/>
                <a:cs typeface="Arial" pitchFamily="34" charset="-120"/>
              </a:rPr>
              <a:t>Chestnut mosaic virus:</a:t>
            </a:r>
            <a:endParaRPr lang="en-US" sz="3400" dirty="0"/>
          </a:p>
          <a:p>
            <a:pPr marL="0" indent="0">
              <a:lnSpc>
                <a:spcPct val="104000"/>
              </a:lnSpc>
              <a:buNone/>
            </a:pPr>
            <a:r>
              <a:rPr lang="en-US" sz="3400" b="1" dirty="0">
                <a:solidFill>
                  <a:srgbClr val="132F28"/>
                </a:solidFill>
                <a:latin typeface="Arial" pitchFamily="34" charset="0"/>
                <a:ea typeface="Arial" pitchFamily="34" charset="-122"/>
                <a:cs typeface="Arial" pitchFamily="34" charset="-120"/>
              </a:rPr>
              <a:t>transmission, latency and canopy symptoms</a:t>
            </a:r>
            <a:endParaRPr lang="en-US" sz="3400" dirty="0"/>
          </a:p>
        </p:txBody>
      </p:sp>
      <p:sp>
        <p:nvSpPr>
          <p:cNvPr id="4" name="Text 1"/>
          <p:cNvSpPr/>
          <p:nvPr/>
        </p:nvSpPr>
        <p:spPr>
          <a:xfrm>
            <a:off x="2496312" y="1773936"/>
            <a:ext cx="12147804" cy="585216"/>
          </a:xfrm>
          <a:prstGeom prst="rect">
            <a:avLst/>
          </a:prstGeom>
          <a:noFill/>
          <a:ln/>
        </p:spPr>
        <p:txBody>
          <a:bodyPr wrap="square" lIns="0" tIns="0" rIns="0" bIns="0" rtlCol="0" anchor="t"/>
          <a:lstStyle/>
          <a:p>
            <a:pPr marL="0" indent="0">
              <a:lnSpc>
                <a:spcPct val="110000"/>
              </a:lnSpc>
              <a:buNone/>
            </a:pPr>
            <a:r>
              <a:rPr lang="en-US" sz="1640" b="1" dirty="0">
                <a:solidFill>
                  <a:srgbClr val="1C6547"/>
                </a:solidFill>
                <a:latin typeface="Arial" pitchFamily="34" charset="0"/>
                <a:ea typeface="Arial" pitchFamily="34" charset="-122"/>
                <a:cs typeface="Arial" pitchFamily="34" charset="-120"/>
              </a:rPr>
              <a:t>S. Murolo</a:t>
            </a:r>
            <a:r>
              <a:rPr lang="en-US" sz="1640" b="1" baseline="30000" dirty="0">
                <a:solidFill>
                  <a:srgbClr val="1C6547"/>
                </a:solidFill>
                <a:latin typeface="Arial" pitchFamily="34" charset="0"/>
                <a:ea typeface="Arial" pitchFamily="34" charset="-122"/>
                <a:cs typeface="Arial" pitchFamily="34" charset="-120"/>
              </a:rPr>
              <a:t>1</a:t>
            </a:r>
            <a:r>
              <a:rPr lang="en-US" sz="1640" b="1" dirty="0">
                <a:solidFill>
                  <a:srgbClr val="1C6547"/>
                </a:solidFill>
                <a:latin typeface="Arial" pitchFamily="34" charset="0"/>
                <a:ea typeface="Arial" pitchFamily="34" charset="-122"/>
                <a:cs typeface="Arial" pitchFamily="34" charset="-120"/>
              </a:rPr>
              <a:t>  ·  A. Marais</a:t>
            </a:r>
            <a:r>
              <a:rPr lang="en-US" sz="1640" b="1" baseline="30000" dirty="0">
                <a:solidFill>
                  <a:srgbClr val="1C6547"/>
                </a:solidFill>
                <a:latin typeface="Arial" pitchFamily="34" charset="0"/>
                <a:ea typeface="Arial" pitchFamily="34" charset="-122"/>
                <a:cs typeface="Arial" pitchFamily="34" charset="-120"/>
              </a:rPr>
              <a:t>2</a:t>
            </a:r>
            <a:r>
              <a:rPr lang="en-US" sz="1640" b="1" dirty="0">
                <a:solidFill>
                  <a:srgbClr val="1C6547"/>
                </a:solidFill>
                <a:latin typeface="Arial" pitchFamily="34" charset="0"/>
                <a:ea typeface="Arial" pitchFamily="34" charset="-122"/>
                <a:cs typeface="Arial" pitchFamily="34" charset="-120"/>
              </a:rPr>
              <a:t>  ·  Y. Brans</a:t>
            </a:r>
            <a:r>
              <a:rPr lang="en-US" sz="1640" b="1" baseline="30000" dirty="0">
                <a:solidFill>
                  <a:srgbClr val="1C6547"/>
                </a:solidFill>
                <a:latin typeface="Arial" pitchFamily="34" charset="0"/>
                <a:ea typeface="Arial" pitchFamily="34" charset="-122"/>
                <a:cs typeface="Arial" pitchFamily="34" charset="-120"/>
              </a:rPr>
              <a:t>3</a:t>
            </a:r>
            <a:r>
              <a:rPr lang="en-US" sz="1640" b="1" dirty="0">
                <a:solidFill>
                  <a:srgbClr val="1C6547"/>
                </a:solidFill>
                <a:latin typeface="Arial" pitchFamily="34" charset="0"/>
                <a:ea typeface="Arial" pitchFamily="34" charset="-122"/>
                <a:cs typeface="Arial" pitchFamily="34" charset="-120"/>
              </a:rPr>
              <a:t>  ·  C. Faure</a:t>
            </a:r>
            <a:r>
              <a:rPr lang="en-US" sz="1640" b="1" baseline="30000" dirty="0">
                <a:solidFill>
                  <a:srgbClr val="1C6547"/>
                </a:solidFill>
                <a:latin typeface="Arial" pitchFamily="34" charset="0"/>
                <a:ea typeface="Arial" pitchFamily="34" charset="-122"/>
                <a:cs typeface="Arial" pitchFamily="34" charset="-120"/>
              </a:rPr>
              <a:t>2</a:t>
            </a:r>
            <a:r>
              <a:rPr lang="en-US" sz="1640" b="1" dirty="0">
                <a:solidFill>
                  <a:srgbClr val="1C6547"/>
                </a:solidFill>
                <a:latin typeface="Arial" pitchFamily="34" charset="0"/>
                <a:ea typeface="Arial" pitchFamily="34" charset="-122"/>
                <a:cs typeface="Arial" pitchFamily="34" charset="-120"/>
              </a:rPr>
              <a:t>  ·  G. Gamba</a:t>
            </a:r>
            <a:r>
              <a:rPr lang="en-US" sz="1640" b="1" baseline="30000" dirty="0">
                <a:solidFill>
                  <a:srgbClr val="1C6547"/>
                </a:solidFill>
                <a:latin typeface="Arial" pitchFamily="34" charset="0"/>
                <a:ea typeface="Arial" pitchFamily="34" charset="-122"/>
                <a:cs typeface="Arial" pitchFamily="34" charset="-120"/>
              </a:rPr>
              <a:t>4</a:t>
            </a:r>
            <a:r>
              <a:rPr lang="en-US" sz="1640" b="1" dirty="0">
                <a:solidFill>
                  <a:srgbClr val="1C6547"/>
                </a:solidFill>
                <a:latin typeface="Arial" pitchFamily="34" charset="0"/>
                <a:ea typeface="Arial" pitchFamily="34" charset="-122"/>
                <a:cs typeface="Arial" pitchFamily="34" charset="-120"/>
              </a:rPr>
              <a:t>  ·  D. Torello Marinoni</a:t>
            </a:r>
            <a:r>
              <a:rPr lang="en-US" sz="1640" b="1" baseline="30000" dirty="0">
                <a:solidFill>
                  <a:srgbClr val="1C6547"/>
                </a:solidFill>
                <a:latin typeface="Arial" pitchFamily="34" charset="0"/>
                <a:ea typeface="Arial" pitchFamily="34" charset="-122"/>
                <a:cs typeface="Arial" pitchFamily="34" charset="-120"/>
              </a:rPr>
              <a:t>4</a:t>
            </a:r>
            <a:r>
              <a:rPr lang="en-US" sz="1640" b="1" dirty="0">
                <a:solidFill>
                  <a:srgbClr val="1C6547"/>
                </a:solidFill>
                <a:latin typeface="Arial" pitchFamily="34" charset="0"/>
                <a:ea typeface="Arial" pitchFamily="34" charset="-122"/>
                <a:cs typeface="Arial" pitchFamily="34" charset="-120"/>
              </a:rPr>
              <a:t>
E. Tura</a:t>
            </a:r>
            <a:r>
              <a:rPr lang="en-US" sz="1640" b="1" baseline="30000" dirty="0">
                <a:solidFill>
                  <a:srgbClr val="1C6547"/>
                </a:solidFill>
                <a:latin typeface="Arial" pitchFamily="34" charset="0"/>
                <a:ea typeface="Arial" pitchFamily="34" charset="-122"/>
                <a:cs typeface="Arial" pitchFamily="34" charset="-120"/>
              </a:rPr>
              <a:t>5</a:t>
            </a:r>
            <a:r>
              <a:rPr lang="en-US" sz="1640" b="1" dirty="0">
                <a:solidFill>
                  <a:srgbClr val="1C6547"/>
                </a:solidFill>
                <a:latin typeface="Arial" pitchFamily="34" charset="0"/>
                <a:ea typeface="Arial" pitchFamily="34" charset="-122"/>
                <a:cs typeface="Arial" pitchFamily="34" charset="-120"/>
              </a:rPr>
              <a:t>  ·  F. Latour</a:t>
            </a:r>
            <a:r>
              <a:rPr lang="en-US" sz="1640" b="1" baseline="30000" dirty="0">
                <a:solidFill>
                  <a:srgbClr val="1C6547"/>
                </a:solidFill>
                <a:latin typeface="Arial" pitchFamily="34" charset="0"/>
                <a:ea typeface="Arial" pitchFamily="34" charset="-122"/>
                <a:cs typeface="Arial" pitchFamily="34" charset="-120"/>
              </a:rPr>
              <a:t>3</a:t>
            </a:r>
            <a:r>
              <a:rPr lang="en-US" sz="1640" b="1" dirty="0">
                <a:solidFill>
                  <a:srgbClr val="1C6547"/>
                </a:solidFill>
                <a:latin typeface="Arial" pitchFamily="34" charset="0"/>
                <a:ea typeface="Arial" pitchFamily="34" charset="-122"/>
                <a:cs typeface="Arial" pitchFamily="34" charset="-120"/>
              </a:rPr>
              <a:t>  ·  F. Carloni</a:t>
            </a:r>
            <a:r>
              <a:rPr lang="en-US" sz="1640" b="1" baseline="30000" dirty="0">
                <a:solidFill>
                  <a:srgbClr val="1C6547"/>
                </a:solidFill>
                <a:latin typeface="Arial" pitchFamily="34" charset="0"/>
                <a:ea typeface="Arial" pitchFamily="34" charset="-122"/>
                <a:cs typeface="Arial" pitchFamily="34" charset="-120"/>
              </a:rPr>
              <a:t>1</a:t>
            </a:r>
            <a:r>
              <a:rPr lang="en-US" sz="1640" b="1" dirty="0">
                <a:solidFill>
                  <a:srgbClr val="1C6547"/>
                </a:solidFill>
                <a:latin typeface="Arial" pitchFamily="34" charset="0"/>
                <a:ea typeface="Arial" pitchFamily="34" charset="-122"/>
                <a:cs typeface="Arial" pitchFamily="34" charset="-120"/>
              </a:rPr>
              <a:t>  ·  A. Minafra</a:t>
            </a:r>
            <a:r>
              <a:rPr lang="en-US" sz="1640" b="1" baseline="30000" dirty="0">
                <a:solidFill>
                  <a:srgbClr val="1C6547"/>
                </a:solidFill>
                <a:latin typeface="Arial" pitchFamily="34" charset="0"/>
                <a:ea typeface="Arial" pitchFamily="34" charset="-122"/>
                <a:cs typeface="Arial" pitchFamily="34" charset="-120"/>
              </a:rPr>
              <a:t>6</a:t>
            </a:r>
            <a:r>
              <a:rPr lang="en-US" sz="1640" b="1" dirty="0">
                <a:solidFill>
                  <a:srgbClr val="1C6547"/>
                </a:solidFill>
                <a:latin typeface="Arial" pitchFamily="34" charset="0"/>
                <a:ea typeface="Arial" pitchFamily="34" charset="-122"/>
                <a:cs typeface="Arial" pitchFamily="34" charset="-120"/>
              </a:rPr>
              <a:t>  ·  M. Cardone</a:t>
            </a:r>
            <a:r>
              <a:rPr lang="en-US" sz="1640" b="1" baseline="30000" dirty="0">
                <a:solidFill>
                  <a:srgbClr val="1C6547"/>
                </a:solidFill>
                <a:latin typeface="Arial" pitchFamily="34" charset="0"/>
                <a:ea typeface="Arial" pitchFamily="34" charset="-122"/>
                <a:cs typeface="Arial" pitchFamily="34" charset="-120"/>
              </a:rPr>
              <a:t>5</a:t>
            </a:r>
            <a:r>
              <a:rPr lang="en-US" sz="1640" b="1" dirty="0">
                <a:solidFill>
                  <a:srgbClr val="1C6547"/>
                </a:solidFill>
                <a:latin typeface="Arial" pitchFamily="34" charset="0"/>
                <a:ea typeface="Arial" pitchFamily="34" charset="-122"/>
                <a:cs typeface="Arial" pitchFamily="34" charset="-120"/>
              </a:rPr>
              <a:t>  ·  G.L. Beccaro</a:t>
            </a:r>
            <a:r>
              <a:rPr lang="en-US" sz="1640" b="1" baseline="30000" dirty="0">
                <a:solidFill>
                  <a:srgbClr val="1C6547"/>
                </a:solidFill>
                <a:latin typeface="Arial" pitchFamily="34" charset="0"/>
                <a:ea typeface="Arial" pitchFamily="34" charset="-122"/>
                <a:cs typeface="Arial" pitchFamily="34" charset="-120"/>
              </a:rPr>
              <a:t>4</a:t>
            </a:r>
            <a:r>
              <a:rPr lang="en-US" sz="1640" b="1" dirty="0">
                <a:solidFill>
                  <a:srgbClr val="1C6547"/>
                </a:solidFill>
                <a:latin typeface="Arial" pitchFamily="34" charset="0"/>
                <a:ea typeface="Arial" pitchFamily="34" charset="-122"/>
                <a:cs typeface="Arial" pitchFamily="34" charset="-120"/>
              </a:rPr>
              <a:t>  ·  G. Romanazzi</a:t>
            </a:r>
            <a:r>
              <a:rPr lang="en-US" sz="1640" b="1" baseline="30000" dirty="0">
                <a:solidFill>
                  <a:srgbClr val="1C6547"/>
                </a:solidFill>
                <a:latin typeface="Arial" pitchFamily="34" charset="0"/>
                <a:ea typeface="Arial" pitchFamily="34" charset="-122"/>
                <a:cs typeface="Arial" pitchFamily="34" charset="-120"/>
              </a:rPr>
              <a:t>1</a:t>
            </a:r>
            <a:endParaRPr lang="en-US" sz="1700" dirty="0"/>
          </a:p>
        </p:txBody>
      </p:sp>
      <p:sp>
        <p:nvSpPr>
          <p:cNvPr id="5" name="Text 2"/>
          <p:cNvSpPr/>
          <p:nvPr/>
        </p:nvSpPr>
        <p:spPr>
          <a:xfrm>
            <a:off x="2496312" y="2468880"/>
            <a:ext cx="5918454" cy="233172"/>
          </a:xfrm>
          <a:prstGeom prst="rect">
            <a:avLst/>
          </a:prstGeom>
          <a:noFill/>
          <a:ln/>
        </p:spPr>
        <p:txBody>
          <a:bodyPr wrap="square" lIns="0" tIns="0" rIns="0" bIns="0" rtlCol="0" anchor="t"/>
          <a:lstStyle/>
          <a:p>
            <a:pPr marL="0" indent="0">
              <a:buNone/>
            </a:pPr>
            <a:r>
              <a:rPr lang="en-US" sz="1175" baseline="30000" dirty="0">
                <a:solidFill>
                  <a:srgbClr val="5C6964"/>
                </a:solidFill>
                <a:latin typeface="Arial" pitchFamily="34" charset="0"/>
                <a:ea typeface="Arial" pitchFamily="34" charset="-122"/>
                <a:cs typeface="Arial" pitchFamily="34" charset="-120"/>
              </a:rPr>
              <a:t>1</a:t>
            </a:r>
            <a:r>
              <a:rPr lang="en-US" sz="1175" dirty="0">
                <a:solidFill>
                  <a:srgbClr val="5C6964"/>
                </a:solidFill>
                <a:latin typeface="Arial" pitchFamily="34" charset="0"/>
                <a:ea typeface="Arial" pitchFamily="34" charset="-122"/>
                <a:cs typeface="Arial" pitchFamily="34" charset="-120"/>
              </a:rPr>
              <a:t> Università Politecnica delle Marche, Ancona, Italy</a:t>
            </a:r>
            <a:endParaRPr lang="en-US" sz="1175" dirty="0"/>
          </a:p>
        </p:txBody>
      </p:sp>
      <p:sp>
        <p:nvSpPr>
          <p:cNvPr id="6" name="Text 3"/>
          <p:cNvSpPr/>
          <p:nvPr/>
        </p:nvSpPr>
        <p:spPr>
          <a:xfrm>
            <a:off x="8725662" y="2468880"/>
            <a:ext cx="5918454" cy="233172"/>
          </a:xfrm>
          <a:prstGeom prst="rect">
            <a:avLst/>
          </a:prstGeom>
          <a:noFill/>
          <a:ln/>
        </p:spPr>
        <p:txBody>
          <a:bodyPr wrap="square" lIns="0" tIns="0" rIns="0" bIns="0" rtlCol="0" anchor="t"/>
          <a:lstStyle/>
          <a:p>
            <a:pPr marL="0" indent="0">
              <a:buNone/>
            </a:pPr>
            <a:r>
              <a:rPr lang="en-US" sz="1175" baseline="30000" dirty="0">
                <a:solidFill>
                  <a:srgbClr val="5C6964"/>
                </a:solidFill>
                <a:latin typeface="Arial" pitchFamily="34" charset="0"/>
                <a:ea typeface="Arial" pitchFamily="34" charset="-122"/>
                <a:cs typeface="Arial" pitchFamily="34" charset="-120"/>
              </a:rPr>
              <a:t>2</a:t>
            </a:r>
            <a:r>
              <a:rPr lang="en-US" sz="1175" dirty="0">
                <a:solidFill>
                  <a:srgbClr val="5C6964"/>
                </a:solidFill>
                <a:latin typeface="Arial" pitchFamily="34" charset="0"/>
                <a:ea typeface="Arial" pitchFamily="34" charset="-122"/>
                <a:cs typeface="Arial" pitchFamily="34" charset="-120"/>
              </a:rPr>
              <a:t> INRAE · Université de Bordeaux, UMR BFP, France</a:t>
            </a:r>
            <a:endParaRPr lang="en-US" sz="1175" dirty="0"/>
          </a:p>
        </p:txBody>
      </p:sp>
      <p:sp>
        <p:nvSpPr>
          <p:cNvPr id="7" name="Text 4"/>
          <p:cNvSpPr/>
          <p:nvPr/>
        </p:nvSpPr>
        <p:spPr>
          <a:xfrm>
            <a:off x="2496312" y="2711196"/>
            <a:ext cx="5918454" cy="233172"/>
          </a:xfrm>
          <a:prstGeom prst="rect">
            <a:avLst/>
          </a:prstGeom>
          <a:noFill/>
          <a:ln/>
        </p:spPr>
        <p:txBody>
          <a:bodyPr wrap="square" lIns="0" tIns="0" rIns="0" bIns="0" rtlCol="0" anchor="t"/>
          <a:lstStyle/>
          <a:p>
            <a:pPr marL="0" indent="0">
              <a:buNone/>
            </a:pPr>
            <a:r>
              <a:rPr lang="en-US" sz="1175" baseline="30000" dirty="0">
                <a:solidFill>
                  <a:srgbClr val="5C6964"/>
                </a:solidFill>
                <a:latin typeface="Arial" pitchFamily="34" charset="0"/>
                <a:ea typeface="Arial" pitchFamily="34" charset="-122"/>
                <a:cs typeface="Arial" pitchFamily="34" charset="-120"/>
              </a:rPr>
              <a:t>3</a:t>
            </a:r>
            <a:r>
              <a:rPr lang="en-US" sz="1175" dirty="0">
                <a:solidFill>
                  <a:srgbClr val="5C6964"/>
                </a:solidFill>
                <a:latin typeface="Arial" pitchFamily="34" charset="0"/>
                <a:ea typeface="Arial" pitchFamily="34" charset="-122"/>
                <a:cs typeface="Arial" pitchFamily="34" charset="-120"/>
              </a:rPr>
              <a:t> CTIFL, Centre de Lanxade, Prigonrieux, France</a:t>
            </a:r>
            <a:endParaRPr lang="en-US" sz="1175" dirty="0"/>
          </a:p>
        </p:txBody>
      </p:sp>
      <p:sp>
        <p:nvSpPr>
          <p:cNvPr id="8" name="Text 5"/>
          <p:cNvSpPr/>
          <p:nvPr/>
        </p:nvSpPr>
        <p:spPr>
          <a:xfrm>
            <a:off x="8725662" y="2711196"/>
            <a:ext cx="5918454" cy="233172"/>
          </a:xfrm>
          <a:prstGeom prst="rect">
            <a:avLst/>
          </a:prstGeom>
          <a:noFill/>
          <a:ln/>
        </p:spPr>
        <p:txBody>
          <a:bodyPr wrap="square" lIns="0" tIns="0" rIns="0" bIns="0" rtlCol="0" anchor="t"/>
          <a:lstStyle/>
          <a:p>
            <a:pPr marL="0" indent="0">
              <a:buNone/>
            </a:pPr>
            <a:r>
              <a:rPr lang="en-US" sz="1175" baseline="30000" dirty="0">
                <a:solidFill>
                  <a:srgbClr val="5C6964"/>
                </a:solidFill>
                <a:latin typeface="Arial" pitchFamily="34" charset="0"/>
                <a:ea typeface="Arial" pitchFamily="34" charset="-122"/>
                <a:cs typeface="Arial" pitchFamily="34" charset="-120"/>
              </a:rPr>
              <a:t>4</a:t>
            </a:r>
            <a:r>
              <a:rPr lang="en-US" sz="1175" dirty="0">
                <a:solidFill>
                  <a:srgbClr val="5C6964"/>
                </a:solidFill>
                <a:latin typeface="Arial" pitchFamily="34" charset="0"/>
                <a:ea typeface="Arial" pitchFamily="34" charset="-122"/>
                <a:cs typeface="Arial" pitchFamily="34" charset="-120"/>
              </a:rPr>
              <a:t> University of Torino, DISAFA, Italy</a:t>
            </a:r>
            <a:endParaRPr lang="en-US" sz="1175" dirty="0"/>
          </a:p>
        </p:txBody>
      </p:sp>
      <p:sp>
        <p:nvSpPr>
          <p:cNvPr id="9" name="Text 6"/>
          <p:cNvSpPr/>
          <p:nvPr/>
        </p:nvSpPr>
        <p:spPr>
          <a:xfrm>
            <a:off x="2496312" y="2953512"/>
            <a:ext cx="5918454" cy="233172"/>
          </a:xfrm>
          <a:prstGeom prst="rect">
            <a:avLst/>
          </a:prstGeom>
          <a:noFill/>
          <a:ln/>
        </p:spPr>
        <p:txBody>
          <a:bodyPr wrap="square" lIns="0" tIns="0" rIns="0" bIns="0" rtlCol="0" anchor="t"/>
          <a:lstStyle/>
          <a:p>
            <a:pPr marL="0" indent="0">
              <a:buNone/>
            </a:pPr>
            <a:r>
              <a:rPr lang="en-US" sz="1175" baseline="30000" dirty="0">
                <a:solidFill>
                  <a:srgbClr val="5C6964"/>
                </a:solidFill>
                <a:latin typeface="Arial" pitchFamily="34" charset="0"/>
                <a:ea typeface="Arial" pitchFamily="34" charset="-122"/>
                <a:cs typeface="Arial" pitchFamily="34" charset="-120"/>
              </a:rPr>
              <a:t>5</a:t>
            </a:r>
            <a:r>
              <a:rPr lang="en-US" sz="1175" dirty="0">
                <a:solidFill>
                  <a:srgbClr val="5C6964"/>
                </a:solidFill>
                <a:latin typeface="Arial" pitchFamily="34" charset="0"/>
                <a:ea typeface="Arial" pitchFamily="34" charset="-122"/>
                <a:cs typeface="Arial" pitchFamily="34" charset="-120"/>
              </a:rPr>
              <a:t> CAV – Centro Attività Vivaistiche, Faenza, Italy</a:t>
            </a:r>
            <a:endParaRPr lang="en-US" sz="1175" dirty="0"/>
          </a:p>
        </p:txBody>
      </p:sp>
      <p:sp>
        <p:nvSpPr>
          <p:cNvPr id="10" name="Text 7"/>
          <p:cNvSpPr/>
          <p:nvPr/>
        </p:nvSpPr>
        <p:spPr>
          <a:xfrm>
            <a:off x="8725662" y="2953512"/>
            <a:ext cx="5918454" cy="233172"/>
          </a:xfrm>
          <a:prstGeom prst="rect">
            <a:avLst/>
          </a:prstGeom>
          <a:noFill/>
          <a:ln/>
        </p:spPr>
        <p:txBody>
          <a:bodyPr wrap="square" lIns="0" tIns="0" rIns="0" bIns="0" rtlCol="0" anchor="t"/>
          <a:lstStyle/>
          <a:p>
            <a:pPr marL="0" indent="0">
              <a:buNone/>
            </a:pPr>
            <a:r>
              <a:rPr lang="en-US" sz="1175" baseline="30000" dirty="0">
                <a:solidFill>
                  <a:srgbClr val="5C6964"/>
                </a:solidFill>
                <a:latin typeface="Arial" pitchFamily="34" charset="0"/>
                <a:ea typeface="Arial" pitchFamily="34" charset="-122"/>
                <a:cs typeface="Arial" pitchFamily="34" charset="-120"/>
              </a:rPr>
              <a:t>6</a:t>
            </a:r>
            <a:r>
              <a:rPr lang="en-US" sz="1175" dirty="0">
                <a:solidFill>
                  <a:srgbClr val="5C6964"/>
                </a:solidFill>
                <a:latin typeface="Arial" pitchFamily="34" charset="0"/>
                <a:ea typeface="Arial" pitchFamily="34" charset="-122"/>
                <a:cs typeface="Arial" pitchFamily="34" charset="-120"/>
              </a:rPr>
              <a:t> CNR, Institute for Sustainable Plant Protection, Bari, Italy</a:t>
            </a:r>
            <a:endParaRPr lang="en-US" sz="1175" dirty="0"/>
          </a:p>
        </p:txBody>
      </p:sp>
      <p:sp>
        <p:nvSpPr>
          <p:cNvPr id="11" name="Shape 8"/>
          <p:cNvSpPr/>
          <p:nvPr/>
        </p:nvSpPr>
        <p:spPr>
          <a:xfrm>
            <a:off x="2496312" y="3273552"/>
            <a:ext cx="12147804" cy="50292"/>
          </a:xfrm>
          <a:prstGeom prst="rect">
            <a:avLst/>
          </a:prstGeom>
          <a:solidFill>
            <a:srgbClr val="FFE12C"/>
          </a:solidFill>
          <a:ln w="12700">
            <a:solidFill>
              <a:srgbClr val="FFE12C"/>
            </a:solidFill>
            <a:prstDash val="solid"/>
          </a:ln>
        </p:spPr>
        <p:txBody>
          <a:bodyPr/>
          <a:lstStyle/>
          <a:p>
            <a:endParaRPr lang="it-IT"/>
          </a:p>
        </p:txBody>
      </p:sp>
      <p:sp>
        <p:nvSpPr>
          <p:cNvPr id="13" name="Shape 9"/>
          <p:cNvSpPr/>
          <p:nvPr/>
        </p:nvSpPr>
        <p:spPr>
          <a:xfrm>
            <a:off x="2496312" y="3470148"/>
            <a:ext cx="420624" cy="420624"/>
          </a:xfrm>
          <a:prstGeom prst="ellipse">
            <a:avLst/>
          </a:prstGeom>
          <a:solidFill>
            <a:srgbClr val="FFE12C"/>
          </a:solidFill>
          <a:ln w="12700">
            <a:solidFill>
              <a:srgbClr val="FFE12C"/>
            </a:solidFill>
            <a:prstDash val="solid"/>
          </a:ln>
        </p:spPr>
        <p:txBody>
          <a:bodyPr/>
          <a:lstStyle/>
          <a:p>
            <a:endParaRPr lang="it-IT"/>
          </a:p>
        </p:txBody>
      </p:sp>
      <p:sp>
        <p:nvSpPr>
          <p:cNvPr id="14" name="Text 10"/>
          <p:cNvSpPr/>
          <p:nvPr/>
        </p:nvSpPr>
        <p:spPr>
          <a:xfrm>
            <a:off x="2496312" y="3582162"/>
            <a:ext cx="420624" cy="228600"/>
          </a:xfrm>
          <a:prstGeom prst="rect">
            <a:avLst/>
          </a:prstGeom>
          <a:noFill/>
          <a:ln/>
        </p:spPr>
        <p:txBody>
          <a:bodyPr wrap="square" lIns="0" tIns="0" rIns="0" bIns="0" rtlCol="0" anchor="t"/>
          <a:lstStyle/>
          <a:p>
            <a:pPr marL="0" indent="0" algn="ctr">
              <a:buNone/>
            </a:pPr>
            <a:r>
              <a:rPr lang="en-US" sz="1600" b="1" dirty="0">
                <a:solidFill>
                  <a:srgbClr val="132F28"/>
                </a:solidFill>
                <a:latin typeface="Arial" pitchFamily="34" charset="0"/>
                <a:ea typeface="Arial" pitchFamily="34" charset="-122"/>
                <a:cs typeface="Arial" pitchFamily="34" charset="-120"/>
              </a:rPr>
              <a:t>1</a:t>
            </a:r>
            <a:endParaRPr lang="en-US" sz="1600" dirty="0"/>
          </a:p>
        </p:txBody>
      </p:sp>
      <p:sp>
        <p:nvSpPr>
          <p:cNvPr id="15" name="Text 11"/>
          <p:cNvSpPr/>
          <p:nvPr/>
        </p:nvSpPr>
        <p:spPr>
          <a:xfrm>
            <a:off x="3044952" y="3582162"/>
            <a:ext cx="2275713" cy="265176"/>
          </a:xfrm>
          <a:prstGeom prst="rect">
            <a:avLst/>
          </a:prstGeom>
          <a:noFill/>
          <a:ln/>
        </p:spPr>
        <p:txBody>
          <a:bodyPr wrap="square" lIns="0" tIns="0" rIns="0" bIns="0" rtlCol="0" anchor="t"/>
          <a:lstStyle/>
          <a:p>
            <a:pPr marL="0" indent="0">
              <a:buNone/>
            </a:pPr>
            <a:r>
              <a:rPr lang="en-US" sz="1680" b="1" dirty="0">
                <a:solidFill>
                  <a:srgbClr val="1C6547"/>
                </a:solidFill>
                <a:latin typeface="Arial" pitchFamily="34" charset="0"/>
                <a:ea typeface="Arial" pitchFamily="34" charset="-122"/>
                <a:cs typeface="Arial" pitchFamily="34" charset="-120"/>
              </a:rPr>
              <a:t>GRAFTING</a:t>
            </a:r>
            <a:endParaRPr lang="en-US" sz="1680" dirty="0"/>
          </a:p>
        </p:txBody>
      </p:sp>
      <p:sp>
        <p:nvSpPr>
          <p:cNvPr id="16" name="Text 12"/>
          <p:cNvSpPr/>
          <p:nvPr/>
        </p:nvSpPr>
        <p:spPr>
          <a:xfrm>
            <a:off x="2496312" y="4135374"/>
            <a:ext cx="2824353" cy="2221992"/>
          </a:xfrm>
          <a:prstGeom prst="rect">
            <a:avLst/>
          </a:prstGeom>
          <a:noFill/>
          <a:ln/>
        </p:spPr>
        <p:txBody>
          <a:bodyPr wrap="square" lIns="0" tIns="0" rIns="0" bIns="0" rtlCol="0" anchor="t"/>
          <a:lstStyle/>
          <a:p>
            <a:pPr marL="0" indent="0">
              <a:lnSpc>
                <a:spcPct val="105000"/>
              </a:lnSpc>
              <a:buNone/>
            </a:pPr>
            <a:r>
              <a:rPr lang="en-US" sz="1600" dirty="0">
                <a:solidFill>
                  <a:srgbClr val="132F28"/>
                </a:solidFill>
                <a:latin typeface="Arial" pitchFamily="34" charset="0"/>
                <a:ea typeface="Arial" pitchFamily="34" charset="-122"/>
                <a:cs typeface="Arial" pitchFamily="34" charset="-120"/>
              </a:rPr>
              <a:t>ChMV is transmitted by grafting. Sensitive hybrids such as ‘Maraval’ can be used for wood indexing. Scions and buds should be collected from ChMV-free mother plants.</a:t>
            </a:r>
            <a:endParaRPr lang="en-US" sz="1600" dirty="0"/>
          </a:p>
        </p:txBody>
      </p:sp>
      <p:sp>
        <p:nvSpPr>
          <p:cNvPr id="17" name="Shape 13"/>
          <p:cNvSpPr/>
          <p:nvPr/>
        </p:nvSpPr>
        <p:spPr>
          <a:xfrm>
            <a:off x="5604129" y="3504438"/>
            <a:ext cx="420624" cy="420624"/>
          </a:xfrm>
          <a:prstGeom prst="ellipse">
            <a:avLst/>
          </a:prstGeom>
          <a:solidFill>
            <a:srgbClr val="FFE12C"/>
          </a:solidFill>
          <a:ln w="12700">
            <a:solidFill>
              <a:srgbClr val="FFE12C"/>
            </a:solidFill>
            <a:prstDash val="solid"/>
          </a:ln>
        </p:spPr>
        <p:txBody>
          <a:bodyPr/>
          <a:lstStyle/>
          <a:p>
            <a:endParaRPr lang="it-IT"/>
          </a:p>
        </p:txBody>
      </p:sp>
      <p:sp>
        <p:nvSpPr>
          <p:cNvPr id="18" name="Text 14"/>
          <p:cNvSpPr/>
          <p:nvPr/>
        </p:nvSpPr>
        <p:spPr>
          <a:xfrm>
            <a:off x="5604129" y="3582162"/>
            <a:ext cx="420624" cy="228600"/>
          </a:xfrm>
          <a:prstGeom prst="rect">
            <a:avLst/>
          </a:prstGeom>
          <a:noFill/>
          <a:ln/>
        </p:spPr>
        <p:txBody>
          <a:bodyPr wrap="square" lIns="0" tIns="0" rIns="0" bIns="0" rtlCol="0" anchor="t"/>
          <a:lstStyle/>
          <a:p>
            <a:pPr marL="0" indent="0" algn="ctr">
              <a:buNone/>
            </a:pPr>
            <a:r>
              <a:rPr lang="en-US" sz="1600" b="1" dirty="0">
                <a:solidFill>
                  <a:srgbClr val="132F28"/>
                </a:solidFill>
                <a:latin typeface="Arial" pitchFamily="34" charset="0"/>
                <a:ea typeface="Arial" pitchFamily="34" charset="-122"/>
                <a:cs typeface="Arial" pitchFamily="34" charset="-120"/>
              </a:rPr>
              <a:t>2</a:t>
            </a:r>
            <a:endParaRPr lang="en-US" sz="1600" dirty="0"/>
          </a:p>
        </p:txBody>
      </p:sp>
      <p:sp>
        <p:nvSpPr>
          <p:cNvPr id="19" name="Text 15"/>
          <p:cNvSpPr/>
          <p:nvPr/>
        </p:nvSpPr>
        <p:spPr>
          <a:xfrm>
            <a:off x="6152769" y="3582162"/>
            <a:ext cx="2275713" cy="265176"/>
          </a:xfrm>
          <a:prstGeom prst="rect">
            <a:avLst/>
          </a:prstGeom>
          <a:noFill/>
          <a:ln/>
        </p:spPr>
        <p:txBody>
          <a:bodyPr wrap="square" lIns="0" tIns="0" rIns="0" bIns="0" rtlCol="0" anchor="t"/>
          <a:lstStyle/>
          <a:p>
            <a:pPr marL="0" indent="0">
              <a:buNone/>
            </a:pPr>
            <a:r>
              <a:rPr lang="en-US" sz="1680" b="1" dirty="0">
                <a:solidFill>
                  <a:srgbClr val="1C6547"/>
                </a:solidFill>
                <a:latin typeface="Arial" pitchFamily="34" charset="0"/>
                <a:ea typeface="Arial" pitchFamily="34" charset="-122"/>
                <a:cs typeface="Arial" pitchFamily="34" charset="-120"/>
              </a:rPr>
              <a:t>LATENCY</a:t>
            </a:r>
            <a:endParaRPr lang="en-US" sz="1680" dirty="0"/>
          </a:p>
        </p:txBody>
      </p:sp>
      <p:sp>
        <p:nvSpPr>
          <p:cNvPr id="20" name="Text 16"/>
          <p:cNvSpPr/>
          <p:nvPr/>
        </p:nvSpPr>
        <p:spPr>
          <a:xfrm>
            <a:off x="5604129" y="4135374"/>
            <a:ext cx="2824353" cy="2221992"/>
          </a:xfrm>
          <a:prstGeom prst="rect">
            <a:avLst/>
          </a:prstGeom>
          <a:noFill/>
          <a:ln/>
        </p:spPr>
        <p:txBody>
          <a:bodyPr wrap="square" lIns="0" tIns="0" rIns="0" bIns="0" rtlCol="0" anchor="t"/>
          <a:lstStyle/>
          <a:p>
            <a:pPr marL="0" indent="0">
              <a:lnSpc>
                <a:spcPct val="105000"/>
              </a:lnSpc>
              <a:buNone/>
            </a:pPr>
            <a:r>
              <a:rPr lang="en-US" sz="1600" dirty="0">
                <a:solidFill>
                  <a:srgbClr val="132F28"/>
                </a:solidFill>
                <a:latin typeface="Arial" pitchFamily="34" charset="0"/>
                <a:ea typeface="Arial" pitchFamily="34" charset="-122"/>
                <a:cs typeface="Arial" pitchFamily="34" charset="-120"/>
              </a:rPr>
              <a:t>Molecular tests can detect ChMV in symptomless plants. Apparently healthy mother plants may carry the virus, so canopy observations should be complemented by molecular diagnosis.</a:t>
            </a:r>
            <a:endParaRPr lang="en-US" sz="1600" dirty="0"/>
          </a:p>
        </p:txBody>
      </p:sp>
      <p:sp>
        <p:nvSpPr>
          <p:cNvPr id="21" name="Shape 17"/>
          <p:cNvSpPr/>
          <p:nvPr/>
        </p:nvSpPr>
        <p:spPr>
          <a:xfrm>
            <a:off x="2528316" y="6213348"/>
            <a:ext cx="420624" cy="420624"/>
          </a:xfrm>
          <a:prstGeom prst="ellipse">
            <a:avLst/>
          </a:prstGeom>
          <a:solidFill>
            <a:srgbClr val="E83F83"/>
          </a:solidFill>
          <a:ln w="12700">
            <a:solidFill>
              <a:srgbClr val="E83F83"/>
            </a:solidFill>
            <a:prstDash val="solid"/>
          </a:ln>
        </p:spPr>
        <p:txBody>
          <a:bodyPr/>
          <a:lstStyle/>
          <a:p>
            <a:r>
              <a:rPr lang="it-IT" dirty="0"/>
              <a:t>3</a:t>
            </a:r>
          </a:p>
        </p:txBody>
      </p:sp>
      <p:sp>
        <p:nvSpPr>
          <p:cNvPr id="22" name="Text 18"/>
          <p:cNvSpPr/>
          <p:nvPr/>
        </p:nvSpPr>
        <p:spPr>
          <a:xfrm>
            <a:off x="8711946" y="6496812"/>
            <a:ext cx="420624" cy="228600"/>
          </a:xfrm>
          <a:prstGeom prst="rect">
            <a:avLst/>
          </a:prstGeom>
          <a:noFill/>
          <a:ln/>
        </p:spPr>
        <p:txBody>
          <a:bodyPr wrap="square" lIns="0" tIns="0" rIns="0" bIns="0" rtlCol="0" anchor="t"/>
          <a:lstStyle/>
          <a:p>
            <a:pPr marL="0" indent="0" algn="ctr">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23" name="Text 19"/>
          <p:cNvSpPr/>
          <p:nvPr/>
        </p:nvSpPr>
        <p:spPr>
          <a:xfrm>
            <a:off x="3076956" y="6291072"/>
            <a:ext cx="2275713" cy="265176"/>
          </a:xfrm>
          <a:prstGeom prst="rect">
            <a:avLst/>
          </a:prstGeom>
          <a:noFill/>
          <a:ln/>
        </p:spPr>
        <p:txBody>
          <a:bodyPr wrap="square" lIns="0" tIns="0" rIns="0" bIns="0" rtlCol="0" anchor="t"/>
          <a:lstStyle/>
          <a:p>
            <a:pPr marL="0" indent="0">
              <a:buNone/>
            </a:pPr>
            <a:r>
              <a:rPr lang="en-US" sz="1680" b="1" dirty="0">
                <a:solidFill>
                  <a:srgbClr val="1C6547"/>
                </a:solidFill>
                <a:latin typeface="Arial" pitchFamily="34" charset="0"/>
                <a:ea typeface="Arial" pitchFamily="34" charset="-122"/>
                <a:cs typeface="Arial" pitchFamily="34" charset="-120"/>
              </a:rPr>
              <a:t>STRESS</a:t>
            </a:r>
            <a:endParaRPr lang="en-US" sz="1680" dirty="0"/>
          </a:p>
        </p:txBody>
      </p:sp>
      <p:sp>
        <p:nvSpPr>
          <p:cNvPr id="24" name="Text 20"/>
          <p:cNvSpPr/>
          <p:nvPr/>
        </p:nvSpPr>
        <p:spPr>
          <a:xfrm>
            <a:off x="2528316" y="6844284"/>
            <a:ext cx="2824353" cy="2221992"/>
          </a:xfrm>
          <a:prstGeom prst="rect">
            <a:avLst/>
          </a:prstGeom>
          <a:noFill/>
          <a:ln/>
        </p:spPr>
        <p:txBody>
          <a:bodyPr wrap="square" lIns="0" tIns="0" rIns="0" bIns="0" rtlCol="0" anchor="t"/>
          <a:lstStyle/>
          <a:p>
            <a:pPr marL="0" indent="0">
              <a:lnSpc>
                <a:spcPct val="105000"/>
              </a:lnSpc>
              <a:buNone/>
            </a:pPr>
            <a:r>
              <a:rPr lang="en-US" sz="1600" dirty="0">
                <a:solidFill>
                  <a:srgbClr val="132F28"/>
                </a:solidFill>
                <a:latin typeface="Arial" pitchFamily="34" charset="0"/>
                <a:ea typeface="Arial" pitchFamily="34" charset="-122"/>
                <a:cs typeface="Arial" pitchFamily="34" charset="-120"/>
              </a:rPr>
              <a:t>Temperature shifts and nutrient depletion may break viral latency and increase symptom severity. The response can vary with the viral variant and chestnut genotype.</a:t>
            </a:r>
            <a:endParaRPr lang="en-US" sz="1600" dirty="0"/>
          </a:p>
        </p:txBody>
      </p:sp>
      <p:sp>
        <p:nvSpPr>
          <p:cNvPr id="25" name="Shape 21"/>
          <p:cNvSpPr/>
          <p:nvPr/>
        </p:nvSpPr>
        <p:spPr>
          <a:xfrm>
            <a:off x="5636133" y="6213348"/>
            <a:ext cx="420624" cy="420624"/>
          </a:xfrm>
          <a:prstGeom prst="ellipse">
            <a:avLst/>
          </a:prstGeom>
          <a:solidFill>
            <a:srgbClr val="FFE12C"/>
          </a:solidFill>
          <a:ln w="12700">
            <a:solidFill>
              <a:srgbClr val="FFE12C"/>
            </a:solidFill>
            <a:prstDash val="solid"/>
          </a:ln>
        </p:spPr>
        <p:txBody>
          <a:bodyPr/>
          <a:lstStyle/>
          <a:p>
            <a:endParaRPr lang="it-IT"/>
          </a:p>
        </p:txBody>
      </p:sp>
      <p:sp>
        <p:nvSpPr>
          <p:cNvPr id="26" name="Text 22"/>
          <p:cNvSpPr/>
          <p:nvPr/>
        </p:nvSpPr>
        <p:spPr>
          <a:xfrm>
            <a:off x="5620131" y="6309360"/>
            <a:ext cx="420624" cy="228600"/>
          </a:xfrm>
          <a:prstGeom prst="rect">
            <a:avLst/>
          </a:prstGeom>
          <a:noFill/>
          <a:ln/>
        </p:spPr>
        <p:txBody>
          <a:bodyPr wrap="square" lIns="0" tIns="0" rIns="0" bIns="0" rtlCol="0" anchor="t"/>
          <a:lstStyle/>
          <a:p>
            <a:pPr marL="0" indent="0" algn="ctr">
              <a:buNone/>
            </a:pPr>
            <a:r>
              <a:rPr lang="en-US" sz="1600" b="1" dirty="0">
                <a:solidFill>
                  <a:srgbClr val="132F28"/>
                </a:solidFill>
                <a:latin typeface="Arial" pitchFamily="34" charset="0"/>
                <a:ea typeface="Arial" pitchFamily="34" charset="-122"/>
                <a:cs typeface="Arial" pitchFamily="34" charset="-120"/>
              </a:rPr>
              <a:t>4</a:t>
            </a:r>
            <a:endParaRPr lang="en-US" sz="1600" dirty="0"/>
          </a:p>
        </p:txBody>
      </p:sp>
      <p:sp>
        <p:nvSpPr>
          <p:cNvPr id="27" name="Text 23"/>
          <p:cNvSpPr/>
          <p:nvPr/>
        </p:nvSpPr>
        <p:spPr>
          <a:xfrm>
            <a:off x="6184773" y="6291072"/>
            <a:ext cx="2275713" cy="265176"/>
          </a:xfrm>
          <a:prstGeom prst="rect">
            <a:avLst/>
          </a:prstGeom>
          <a:noFill/>
          <a:ln/>
        </p:spPr>
        <p:txBody>
          <a:bodyPr wrap="square" lIns="0" tIns="0" rIns="0" bIns="0" rtlCol="0" anchor="t"/>
          <a:lstStyle/>
          <a:p>
            <a:pPr marL="0" indent="0">
              <a:buNone/>
            </a:pPr>
            <a:r>
              <a:rPr lang="en-US" sz="1680" b="1" dirty="0">
                <a:solidFill>
                  <a:srgbClr val="1C6547"/>
                </a:solidFill>
                <a:latin typeface="Arial" pitchFamily="34" charset="0"/>
                <a:ea typeface="Arial" pitchFamily="34" charset="-122"/>
                <a:cs typeface="Arial" pitchFamily="34" charset="-120"/>
              </a:rPr>
              <a:t>CANOPY</a:t>
            </a:r>
            <a:endParaRPr lang="en-US" sz="1680" dirty="0"/>
          </a:p>
        </p:txBody>
      </p:sp>
      <p:sp>
        <p:nvSpPr>
          <p:cNvPr id="28" name="Text 24"/>
          <p:cNvSpPr/>
          <p:nvPr/>
        </p:nvSpPr>
        <p:spPr>
          <a:xfrm>
            <a:off x="5636133" y="6844284"/>
            <a:ext cx="2824353" cy="2221992"/>
          </a:xfrm>
          <a:prstGeom prst="rect">
            <a:avLst/>
          </a:prstGeom>
          <a:noFill/>
          <a:ln/>
        </p:spPr>
        <p:txBody>
          <a:bodyPr wrap="square" lIns="0" tIns="0" rIns="0" bIns="0" rtlCol="0" anchor="t"/>
          <a:lstStyle/>
          <a:p>
            <a:pPr marL="0" indent="0">
              <a:lnSpc>
                <a:spcPct val="105000"/>
              </a:lnSpc>
              <a:buNone/>
            </a:pPr>
            <a:r>
              <a:rPr lang="en-US" sz="1600" dirty="0">
                <a:solidFill>
                  <a:srgbClr val="132F28"/>
                </a:solidFill>
                <a:latin typeface="Arial" pitchFamily="34" charset="0"/>
                <a:ea typeface="Arial" pitchFamily="34" charset="-122"/>
                <a:cs typeface="Arial" pitchFamily="34" charset="-120"/>
              </a:rPr>
              <a:t>Light and dark green patches may progress to blade deformation, curling and desiccation. Symptoms intensify from May to September; greater severity is associated with lower vigour and production.</a:t>
            </a:r>
            <a:endParaRPr lang="en-US" sz="1600" dirty="0"/>
          </a:p>
        </p:txBody>
      </p:sp>
      <p:sp>
        <p:nvSpPr>
          <p:cNvPr id="29" name="Shape 25"/>
          <p:cNvSpPr/>
          <p:nvPr/>
        </p:nvSpPr>
        <p:spPr>
          <a:xfrm>
            <a:off x="2496312" y="9701784"/>
            <a:ext cx="12147804" cy="704088"/>
          </a:xfrm>
          <a:prstGeom prst="roundRect">
            <a:avLst>
              <a:gd name="adj" fmla="val 9091"/>
            </a:avLst>
          </a:prstGeom>
          <a:solidFill>
            <a:srgbClr val="132F28"/>
          </a:solidFill>
          <a:ln w="12700">
            <a:solidFill>
              <a:srgbClr val="132F28"/>
            </a:solidFill>
            <a:prstDash val="solid"/>
          </a:ln>
        </p:spPr>
        <p:txBody>
          <a:bodyPr/>
          <a:lstStyle/>
          <a:p>
            <a:endParaRPr lang="it-IT"/>
          </a:p>
        </p:txBody>
      </p:sp>
      <p:sp>
        <p:nvSpPr>
          <p:cNvPr id="30" name="Text 26"/>
          <p:cNvSpPr/>
          <p:nvPr/>
        </p:nvSpPr>
        <p:spPr>
          <a:xfrm>
            <a:off x="2715768" y="9893808"/>
            <a:ext cx="2121408" cy="228600"/>
          </a:xfrm>
          <a:prstGeom prst="rect">
            <a:avLst/>
          </a:prstGeom>
          <a:noFill/>
          <a:ln/>
        </p:spPr>
        <p:txBody>
          <a:bodyPr wrap="square" lIns="0" tIns="0" rIns="0" bIns="0" rtlCol="0" anchor="t"/>
          <a:lstStyle/>
          <a:p>
            <a:pPr marL="0" indent="0">
              <a:buNone/>
            </a:pPr>
            <a:r>
              <a:rPr lang="en-US" sz="1230" b="1" dirty="0">
                <a:solidFill>
                  <a:srgbClr val="FFE12C"/>
                </a:solidFill>
                <a:latin typeface="Arial" pitchFamily="34" charset="0"/>
                <a:ea typeface="Arial" pitchFamily="34" charset="-122"/>
                <a:cs typeface="Arial" pitchFamily="34" charset="-120"/>
              </a:rPr>
              <a:t>TAKE-HOME MESSAGE</a:t>
            </a:r>
            <a:endParaRPr lang="en-US" sz="1230" dirty="0"/>
          </a:p>
        </p:txBody>
      </p:sp>
      <p:sp>
        <p:nvSpPr>
          <p:cNvPr id="31" name="Text 27"/>
          <p:cNvSpPr/>
          <p:nvPr/>
        </p:nvSpPr>
        <p:spPr>
          <a:xfrm>
            <a:off x="4937760" y="9838944"/>
            <a:ext cx="9441180" cy="438912"/>
          </a:xfrm>
          <a:prstGeom prst="rect">
            <a:avLst/>
          </a:prstGeom>
          <a:noFill/>
          <a:ln/>
        </p:spPr>
        <p:txBody>
          <a:bodyPr wrap="square" lIns="0" tIns="0" rIns="0" bIns="0" rtlCol="0" anchor="t"/>
          <a:lstStyle/>
          <a:p>
            <a:pPr marL="0" indent="0">
              <a:lnSpc>
                <a:spcPct val="100000"/>
              </a:lnSpc>
              <a:buNone/>
            </a:pPr>
            <a:r>
              <a:rPr lang="en-US" sz="1610" b="1" dirty="0">
                <a:solidFill>
                  <a:srgbClr val="FFFFFF"/>
                </a:solidFill>
                <a:latin typeface="Arial" pitchFamily="34" charset="0"/>
                <a:ea typeface="Arial" pitchFamily="34" charset="-122"/>
                <a:cs typeface="Arial" pitchFamily="34" charset="-120"/>
              </a:rPr>
              <a:t>Molecular testing must include asymptomatic mother plants, because stress may reactivate symptoms and increase outbreak risk.</a:t>
            </a:r>
            <a:endParaRPr lang="en-US" sz="1610" dirty="0"/>
          </a:p>
        </p:txBody>
      </p:sp>
      <p:sp>
        <p:nvSpPr>
          <p:cNvPr id="33" name="Text 22">
            <a:extLst>
              <a:ext uri="{FF2B5EF4-FFF2-40B4-BE49-F238E27FC236}">
                <a16:creationId xmlns:a16="http://schemas.microsoft.com/office/drawing/2014/main" id="{1F4A526C-54F8-1277-BDBA-F57609F1D764}"/>
              </a:ext>
            </a:extLst>
          </p:cNvPr>
          <p:cNvSpPr/>
          <p:nvPr/>
        </p:nvSpPr>
        <p:spPr>
          <a:xfrm>
            <a:off x="2514981" y="6313170"/>
            <a:ext cx="420624" cy="228600"/>
          </a:xfrm>
          <a:prstGeom prst="rect">
            <a:avLst/>
          </a:prstGeom>
          <a:noFill/>
          <a:ln/>
        </p:spPr>
        <p:txBody>
          <a:bodyPr wrap="square" lIns="0" tIns="0" rIns="0" bIns="0" rtlCol="0" anchor="t"/>
          <a:lstStyle/>
          <a:p>
            <a:pPr marL="0" indent="0" algn="ctr">
              <a:buNone/>
            </a:pPr>
            <a:endParaRPr lang="en-US" sz="1600" dirty="0"/>
          </a:p>
        </p:txBody>
      </p:sp>
      <p:pic>
        <p:nvPicPr>
          <p:cNvPr id="35" name="Immagine 34">
            <a:extLst>
              <a:ext uri="{FF2B5EF4-FFF2-40B4-BE49-F238E27FC236}">
                <a16:creationId xmlns:a16="http://schemas.microsoft.com/office/drawing/2014/main" id="{101AD6AD-E005-5F2A-0855-C4348EA7F3E9}"/>
              </a:ext>
            </a:extLst>
          </p:cNvPr>
          <p:cNvPicPr>
            <a:picLocks noChangeAspect="1"/>
          </p:cNvPicPr>
          <p:nvPr/>
        </p:nvPicPr>
        <p:blipFill>
          <a:blip r:embed="rId4"/>
          <a:stretch>
            <a:fillRect/>
          </a:stretch>
        </p:blipFill>
        <p:spPr>
          <a:xfrm>
            <a:off x="9766683" y="3766709"/>
            <a:ext cx="4300895" cy="573452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9ED"/>
        </a:solidFill>
        <a:effectLst/>
      </p:bgPr>
    </p:bg>
    <p:spTree>
      <p:nvGrpSpPr>
        <p:cNvPr id="1" name=""/>
        <p:cNvGrpSpPr/>
        <p:nvPr/>
      </p:nvGrpSpPr>
      <p:grpSpPr>
        <a:xfrm>
          <a:off x="0" y="0"/>
          <a:ext cx="0" cy="0"/>
          <a:chOff x="0" y="0"/>
          <a:chExt cx="0" cy="0"/>
        </a:xfrm>
      </p:grpSpPr>
      <p:pic>
        <p:nvPicPr>
          <p:cNvPr id="2" name="Image 0" descr="/mnt/data/ics_work/band_left_seamless.png"/>
          <p:cNvPicPr>
            <a:picLocks noChangeAspect="1"/>
          </p:cNvPicPr>
          <p:nvPr/>
        </p:nvPicPr>
        <p:blipFill>
          <a:blip r:embed="rId3"/>
          <a:stretch>
            <a:fillRect/>
          </a:stretch>
        </p:blipFill>
        <p:spPr>
          <a:xfrm>
            <a:off x="0" y="0"/>
            <a:ext cx="2011680" cy="10692000"/>
          </a:xfrm>
          <a:prstGeom prst="rect">
            <a:avLst/>
          </a:prstGeom>
        </p:spPr>
      </p:pic>
      <p:sp>
        <p:nvSpPr>
          <p:cNvPr id="3" name="Text 0"/>
          <p:cNvSpPr/>
          <p:nvPr/>
        </p:nvSpPr>
        <p:spPr>
          <a:xfrm>
            <a:off x="2496312" y="484632"/>
            <a:ext cx="12147804" cy="1115568"/>
          </a:xfrm>
          <a:prstGeom prst="rect">
            <a:avLst/>
          </a:prstGeom>
          <a:noFill/>
          <a:ln/>
        </p:spPr>
        <p:txBody>
          <a:bodyPr wrap="square" lIns="0" tIns="0" rIns="0" bIns="0" rtlCol="0" anchor="t"/>
          <a:lstStyle/>
          <a:p>
            <a:pPr marL="0" indent="0">
              <a:lnSpc>
                <a:spcPct val="104000"/>
              </a:lnSpc>
              <a:buNone/>
            </a:pPr>
            <a:r>
              <a:rPr lang="en-US" sz="3400" b="1" dirty="0">
                <a:solidFill>
                  <a:srgbClr val="132F28"/>
                </a:solidFill>
                <a:latin typeface="Arial" pitchFamily="34" charset="0"/>
                <a:ea typeface="Arial" pitchFamily="34" charset="-122"/>
                <a:cs typeface="Arial" pitchFamily="34" charset="-120"/>
              </a:rPr>
              <a:t>Resilient chestnut orchards</a:t>
            </a:r>
            <a:endParaRPr lang="en-US" sz="3400" dirty="0"/>
          </a:p>
          <a:p>
            <a:pPr marL="0" indent="0">
              <a:lnSpc>
                <a:spcPct val="104000"/>
              </a:lnSpc>
              <a:buNone/>
            </a:pPr>
            <a:r>
              <a:rPr lang="en-US" sz="3400" b="1" dirty="0">
                <a:solidFill>
                  <a:srgbClr val="132F28"/>
                </a:solidFill>
                <a:latin typeface="Arial" pitchFamily="34" charset="0"/>
                <a:ea typeface="Arial" pitchFamily="34" charset="-122"/>
                <a:cs typeface="Arial" pitchFamily="34" charset="-120"/>
              </a:rPr>
              <a:t>through precision farming and breeding</a:t>
            </a:r>
            <a:endParaRPr lang="en-US" sz="3400" dirty="0"/>
          </a:p>
        </p:txBody>
      </p:sp>
      <p:sp>
        <p:nvSpPr>
          <p:cNvPr id="4" name="Text 1"/>
          <p:cNvSpPr/>
          <p:nvPr/>
        </p:nvSpPr>
        <p:spPr>
          <a:xfrm>
            <a:off x="2496312" y="1773936"/>
            <a:ext cx="12147804" cy="585216"/>
          </a:xfrm>
          <a:prstGeom prst="rect">
            <a:avLst/>
          </a:prstGeom>
          <a:noFill/>
          <a:ln/>
        </p:spPr>
        <p:txBody>
          <a:bodyPr wrap="square" lIns="0" tIns="0" rIns="0" bIns="0" rtlCol="0" anchor="t"/>
          <a:lstStyle/>
          <a:p>
            <a:pPr marL="0" indent="0">
              <a:lnSpc>
                <a:spcPct val="110000"/>
              </a:lnSpc>
              <a:buNone/>
            </a:pPr>
            <a:r>
              <a:rPr lang="en-US" sz="1660" b="1" dirty="0">
                <a:solidFill>
                  <a:srgbClr val="1C6547"/>
                </a:solidFill>
                <a:latin typeface="Arial" pitchFamily="34" charset="0"/>
                <a:ea typeface="Arial" pitchFamily="34" charset="-122"/>
                <a:cs typeface="Arial" pitchFamily="34" charset="-120"/>
              </a:rPr>
              <a:t>L. Rosso</a:t>
            </a:r>
            <a:r>
              <a:rPr lang="en-US" sz="1660" b="1" baseline="30000" dirty="0">
                <a:solidFill>
                  <a:srgbClr val="1C6547"/>
                </a:solidFill>
                <a:latin typeface="Arial" pitchFamily="34" charset="0"/>
                <a:ea typeface="Arial" pitchFamily="34" charset="-122"/>
                <a:cs typeface="Arial" pitchFamily="34" charset="-120"/>
              </a:rPr>
              <a:t>1</a:t>
            </a:r>
            <a:r>
              <a:rPr lang="en-US" sz="1660" b="1" dirty="0">
                <a:solidFill>
                  <a:srgbClr val="1C6547"/>
                </a:solidFill>
                <a:latin typeface="Arial" pitchFamily="34" charset="0"/>
                <a:ea typeface="Arial" pitchFamily="34" charset="-122"/>
                <a:cs typeface="Arial" pitchFamily="34" charset="-120"/>
              </a:rPr>
              <a:t>  ·  G. Gamba</a:t>
            </a:r>
            <a:r>
              <a:rPr lang="en-US" sz="1660" b="1" baseline="30000" dirty="0">
                <a:solidFill>
                  <a:srgbClr val="1C6547"/>
                </a:solidFill>
                <a:latin typeface="Arial" pitchFamily="34" charset="0"/>
                <a:ea typeface="Arial" pitchFamily="34" charset="-122"/>
                <a:cs typeface="Arial" pitchFamily="34" charset="-120"/>
              </a:rPr>
              <a:t>1</a:t>
            </a:r>
            <a:r>
              <a:rPr lang="en-US" sz="1660" b="1" dirty="0">
                <a:solidFill>
                  <a:srgbClr val="1C6547"/>
                </a:solidFill>
                <a:latin typeface="Arial" pitchFamily="34" charset="0"/>
                <a:ea typeface="Arial" pitchFamily="34" charset="-122"/>
                <a:cs typeface="Arial" pitchFamily="34" charset="-120"/>
              </a:rPr>
              <a:t>  ·  N. Valentini</a:t>
            </a:r>
            <a:r>
              <a:rPr lang="en-US" sz="1660" b="1" baseline="30000" dirty="0">
                <a:solidFill>
                  <a:srgbClr val="1C6547"/>
                </a:solidFill>
                <a:latin typeface="Arial" pitchFamily="34" charset="0"/>
                <a:ea typeface="Arial" pitchFamily="34" charset="-122"/>
                <a:cs typeface="Arial" pitchFamily="34" charset="-120"/>
              </a:rPr>
              <a:t>1</a:t>
            </a:r>
            <a:r>
              <a:rPr lang="en-US" sz="1660" b="1" dirty="0">
                <a:solidFill>
                  <a:srgbClr val="1C6547"/>
                </a:solidFill>
                <a:latin typeface="Arial" pitchFamily="34" charset="0"/>
                <a:ea typeface="Arial" pitchFamily="34" charset="-122"/>
                <a:cs typeface="Arial" pitchFamily="34" charset="-120"/>
              </a:rPr>
              <a:t>  ·  G.L. Beccaro</a:t>
            </a:r>
            <a:r>
              <a:rPr lang="en-US" sz="1660" b="1" baseline="30000" dirty="0">
                <a:solidFill>
                  <a:srgbClr val="1C6547"/>
                </a:solidFill>
                <a:latin typeface="Arial" pitchFamily="34" charset="0"/>
                <a:ea typeface="Arial" pitchFamily="34" charset="-122"/>
                <a:cs typeface="Arial" pitchFamily="34" charset="-120"/>
              </a:rPr>
              <a:t>1</a:t>
            </a:r>
            <a:r>
              <a:rPr lang="en-US" sz="1660" b="1" dirty="0">
                <a:solidFill>
                  <a:srgbClr val="1C6547"/>
                </a:solidFill>
                <a:latin typeface="Arial" pitchFamily="34" charset="0"/>
                <a:ea typeface="Arial" pitchFamily="34" charset="-122"/>
                <a:cs typeface="Arial" pitchFamily="34" charset="-120"/>
              </a:rPr>
              <a:t>  ·  D. Torello Marinoni</a:t>
            </a:r>
            <a:r>
              <a:rPr lang="en-US" sz="1660" b="1" baseline="30000" dirty="0">
                <a:solidFill>
                  <a:srgbClr val="1C6547"/>
                </a:solidFill>
                <a:latin typeface="Arial" pitchFamily="34" charset="0"/>
                <a:ea typeface="Arial" pitchFamily="34" charset="-122"/>
                <a:cs typeface="Arial" pitchFamily="34" charset="-120"/>
              </a:rPr>
              <a:t>1</a:t>
            </a:r>
            <a:r>
              <a:rPr lang="en-US" sz="1660" b="1" dirty="0">
                <a:solidFill>
                  <a:srgbClr val="1C6547"/>
                </a:solidFill>
                <a:latin typeface="Arial" pitchFamily="34" charset="0"/>
                <a:ea typeface="Arial" pitchFamily="34" charset="-122"/>
                <a:cs typeface="Arial" pitchFamily="34" charset="-120"/>
              </a:rPr>
              <a:t>
L. Comba</a:t>
            </a:r>
            <a:r>
              <a:rPr lang="en-US" sz="1660" b="1" baseline="30000" dirty="0">
                <a:solidFill>
                  <a:srgbClr val="1C6547"/>
                </a:solidFill>
                <a:latin typeface="Arial" pitchFamily="34" charset="0"/>
                <a:ea typeface="Arial" pitchFamily="34" charset="-122"/>
                <a:cs typeface="Arial" pitchFamily="34" charset="-120"/>
              </a:rPr>
              <a:t>1</a:t>
            </a:r>
            <a:r>
              <a:rPr lang="en-US" sz="1660" b="1" dirty="0">
                <a:solidFill>
                  <a:srgbClr val="1C6547"/>
                </a:solidFill>
                <a:latin typeface="Arial" pitchFamily="34" charset="0"/>
                <a:ea typeface="Arial" pitchFamily="34" charset="-122"/>
                <a:cs typeface="Arial" pitchFamily="34" charset="-120"/>
              </a:rPr>
              <a:t>  ·  A. Biglia</a:t>
            </a:r>
            <a:r>
              <a:rPr lang="en-US" sz="1660" b="1" baseline="30000" dirty="0">
                <a:solidFill>
                  <a:srgbClr val="1C6547"/>
                </a:solidFill>
                <a:latin typeface="Arial" pitchFamily="34" charset="0"/>
                <a:ea typeface="Arial" pitchFamily="34" charset="-122"/>
                <a:cs typeface="Arial" pitchFamily="34" charset="-120"/>
              </a:rPr>
              <a:t>1</a:t>
            </a:r>
            <a:r>
              <a:rPr lang="en-US" sz="1660" b="1" dirty="0">
                <a:solidFill>
                  <a:srgbClr val="1C6547"/>
                </a:solidFill>
                <a:latin typeface="Arial" pitchFamily="34" charset="0"/>
                <a:ea typeface="Arial" pitchFamily="34" charset="-122"/>
                <a:cs typeface="Arial" pitchFamily="34" charset="-120"/>
              </a:rPr>
              <a:t>  ·  A. Sopegno</a:t>
            </a:r>
            <a:r>
              <a:rPr lang="en-US" sz="1660" b="1" baseline="30000" dirty="0">
                <a:solidFill>
                  <a:srgbClr val="1C6547"/>
                </a:solidFill>
                <a:latin typeface="Arial" pitchFamily="34" charset="0"/>
                <a:ea typeface="Arial" pitchFamily="34" charset="-122"/>
                <a:cs typeface="Arial" pitchFamily="34" charset="-120"/>
              </a:rPr>
              <a:t>1</a:t>
            </a:r>
            <a:r>
              <a:rPr lang="en-US" sz="1660" b="1" dirty="0">
                <a:solidFill>
                  <a:srgbClr val="1C6547"/>
                </a:solidFill>
                <a:latin typeface="Arial" pitchFamily="34" charset="0"/>
                <a:ea typeface="Arial" pitchFamily="34" charset="-122"/>
                <a:cs typeface="Arial" pitchFamily="34" charset="-120"/>
              </a:rPr>
              <a:t>  ·  R. Botta</a:t>
            </a:r>
            <a:r>
              <a:rPr lang="en-US" sz="1660" b="1" baseline="30000" dirty="0">
                <a:solidFill>
                  <a:srgbClr val="1C6547"/>
                </a:solidFill>
                <a:latin typeface="Arial" pitchFamily="34" charset="0"/>
                <a:ea typeface="Arial" pitchFamily="34" charset="-122"/>
                <a:cs typeface="Arial" pitchFamily="34" charset="-120"/>
              </a:rPr>
              <a:t>1</a:t>
            </a:r>
            <a:endParaRPr lang="en-US" sz="1700" dirty="0"/>
          </a:p>
        </p:txBody>
      </p:sp>
      <p:sp>
        <p:nvSpPr>
          <p:cNvPr id="5" name="Text 2"/>
          <p:cNvSpPr/>
          <p:nvPr/>
        </p:nvSpPr>
        <p:spPr>
          <a:xfrm>
            <a:off x="2496312" y="2450592"/>
            <a:ext cx="12147804" cy="274320"/>
          </a:xfrm>
          <a:prstGeom prst="rect">
            <a:avLst/>
          </a:prstGeom>
          <a:noFill/>
          <a:ln/>
        </p:spPr>
        <p:txBody>
          <a:bodyPr wrap="square" lIns="0" tIns="0" rIns="0" bIns="0" rtlCol="0" anchor="t"/>
          <a:lstStyle/>
          <a:p>
            <a:pPr marL="0" indent="0">
              <a:buNone/>
            </a:pPr>
            <a:r>
              <a:rPr lang="en-US" sz="1300" baseline="30000" dirty="0">
                <a:solidFill>
                  <a:srgbClr val="5C6964"/>
                </a:solidFill>
                <a:latin typeface="Arial" pitchFamily="34" charset="0"/>
                <a:ea typeface="Arial" pitchFamily="34" charset="-122"/>
                <a:cs typeface="Arial" pitchFamily="34" charset="-120"/>
              </a:rPr>
              <a:t>1</a:t>
            </a:r>
            <a:r>
              <a:rPr lang="en-US" sz="1300" dirty="0">
                <a:solidFill>
                  <a:srgbClr val="5C6964"/>
                </a:solidFill>
                <a:latin typeface="Arial" pitchFamily="34" charset="0"/>
                <a:ea typeface="Arial" pitchFamily="34" charset="-122"/>
                <a:cs typeface="Arial" pitchFamily="34" charset="-120"/>
              </a:rPr>
              <a:t> Department of Agricultural, Forest and Food Sciences (DISAFA), University of Torino, Italy</a:t>
            </a:r>
            <a:endParaRPr lang="en-US" sz="1300" dirty="0"/>
          </a:p>
        </p:txBody>
      </p:sp>
      <p:sp>
        <p:nvSpPr>
          <p:cNvPr id="6" name="Text 3"/>
          <p:cNvSpPr/>
          <p:nvPr/>
        </p:nvSpPr>
        <p:spPr>
          <a:xfrm>
            <a:off x="2596896" y="2756916"/>
            <a:ext cx="12047220" cy="246888"/>
          </a:xfrm>
          <a:prstGeom prst="rect">
            <a:avLst/>
          </a:prstGeom>
          <a:noFill/>
          <a:ln/>
        </p:spPr>
        <p:txBody>
          <a:bodyPr wrap="square" lIns="0" tIns="0" rIns="0" bIns="0" rtlCol="0" anchor="t"/>
          <a:lstStyle/>
          <a:p>
            <a:pPr marL="0" indent="0">
              <a:buNone/>
            </a:pPr>
            <a:r>
              <a:rPr lang="en-US" sz="1300" dirty="0">
                <a:solidFill>
                  <a:srgbClr val="5C6964"/>
                </a:solidFill>
                <a:latin typeface="Arial" pitchFamily="34" charset="0"/>
                <a:ea typeface="Arial" pitchFamily="34" charset="-122"/>
                <a:cs typeface="Arial" pitchFamily="34" charset="-120"/>
              </a:rPr>
              <a:t>Chestnut R&amp;D Center</a:t>
            </a:r>
            <a:endParaRPr lang="en-US" sz="1300" dirty="0"/>
          </a:p>
        </p:txBody>
      </p:sp>
      <p:sp>
        <p:nvSpPr>
          <p:cNvPr id="7" name="Shape 4"/>
          <p:cNvSpPr/>
          <p:nvPr/>
        </p:nvSpPr>
        <p:spPr>
          <a:xfrm>
            <a:off x="2496312" y="3273552"/>
            <a:ext cx="12147804" cy="50292"/>
          </a:xfrm>
          <a:prstGeom prst="rect">
            <a:avLst/>
          </a:prstGeom>
          <a:solidFill>
            <a:srgbClr val="FFE12C"/>
          </a:solidFill>
          <a:ln w="12700">
            <a:solidFill>
              <a:srgbClr val="FFE12C"/>
            </a:solidFill>
            <a:prstDash val="solid"/>
          </a:ln>
        </p:spPr>
        <p:txBody>
          <a:bodyPr/>
          <a:lstStyle/>
          <a:p>
            <a:endParaRPr lang="it-IT"/>
          </a:p>
        </p:txBody>
      </p:sp>
      <p:sp>
        <p:nvSpPr>
          <p:cNvPr id="9" name="Text 5"/>
          <p:cNvSpPr/>
          <p:nvPr/>
        </p:nvSpPr>
        <p:spPr>
          <a:xfrm>
            <a:off x="6958584" y="3575304"/>
            <a:ext cx="4942332" cy="246888"/>
          </a:xfrm>
          <a:prstGeom prst="rect">
            <a:avLst/>
          </a:prstGeom>
          <a:noFill/>
          <a:ln/>
        </p:spPr>
        <p:txBody>
          <a:bodyPr wrap="square" lIns="0" tIns="0" rIns="0" bIns="0" rtlCol="0" anchor="t"/>
          <a:lstStyle/>
          <a:p>
            <a:pPr marL="0" indent="0">
              <a:buNone/>
            </a:pPr>
            <a:r>
              <a:rPr lang="en-US" sz="1540" b="1" dirty="0">
                <a:solidFill>
                  <a:srgbClr val="E83F83"/>
                </a:solidFill>
                <a:latin typeface="Arial" pitchFamily="34" charset="0"/>
                <a:ea typeface="Arial" pitchFamily="34" charset="-122"/>
                <a:cs typeface="Arial" pitchFamily="34" charset="-120"/>
              </a:rPr>
              <a:t>STUDY AIM</a:t>
            </a:r>
            <a:endParaRPr lang="en-US" sz="1540" dirty="0"/>
          </a:p>
        </p:txBody>
      </p:sp>
      <p:sp>
        <p:nvSpPr>
          <p:cNvPr id="10" name="Text 6"/>
          <p:cNvSpPr/>
          <p:nvPr/>
        </p:nvSpPr>
        <p:spPr>
          <a:xfrm>
            <a:off x="6958584" y="3931920"/>
            <a:ext cx="4942332" cy="640080"/>
          </a:xfrm>
          <a:prstGeom prst="rect">
            <a:avLst/>
          </a:prstGeom>
          <a:noFill/>
          <a:ln/>
        </p:spPr>
        <p:txBody>
          <a:bodyPr wrap="square" lIns="0" tIns="0" rIns="0" bIns="0" rtlCol="0" anchor="t"/>
          <a:lstStyle/>
          <a:p>
            <a:pPr marL="0" indent="0">
              <a:lnSpc>
                <a:spcPct val="102000"/>
              </a:lnSpc>
              <a:buNone/>
            </a:pPr>
            <a:r>
              <a:rPr lang="en-US" sz="2150" b="1" dirty="0">
                <a:solidFill>
                  <a:srgbClr val="132F28"/>
                </a:solidFill>
                <a:latin typeface="Arial" pitchFamily="34" charset="0"/>
                <a:ea typeface="Arial" pitchFamily="34" charset="-122"/>
                <a:cs typeface="Arial" pitchFamily="34" charset="-120"/>
              </a:rPr>
              <a:t>Two complementary routes</a:t>
            </a:r>
            <a:endParaRPr lang="en-US" sz="2150" dirty="0"/>
          </a:p>
          <a:p>
            <a:pPr marL="0" indent="0">
              <a:lnSpc>
                <a:spcPct val="102000"/>
              </a:lnSpc>
              <a:buNone/>
            </a:pPr>
            <a:r>
              <a:rPr lang="en-US" sz="2150" b="1" dirty="0">
                <a:solidFill>
                  <a:srgbClr val="132F28"/>
                </a:solidFill>
                <a:latin typeface="Arial" pitchFamily="34" charset="0"/>
                <a:ea typeface="Arial" pitchFamily="34" charset="-122"/>
                <a:cs typeface="Arial" pitchFamily="34" charset="-120"/>
              </a:rPr>
              <a:t>to orchard resilience</a:t>
            </a:r>
            <a:endParaRPr lang="en-US" sz="2150" dirty="0"/>
          </a:p>
        </p:txBody>
      </p:sp>
      <p:sp>
        <p:nvSpPr>
          <p:cNvPr id="11" name="Text 7"/>
          <p:cNvSpPr/>
          <p:nvPr/>
        </p:nvSpPr>
        <p:spPr>
          <a:xfrm>
            <a:off x="6958584" y="4782312"/>
            <a:ext cx="4942332" cy="1280160"/>
          </a:xfrm>
          <a:prstGeom prst="rect">
            <a:avLst/>
          </a:prstGeom>
          <a:noFill/>
          <a:ln/>
        </p:spPr>
        <p:txBody>
          <a:bodyPr wrap="square" lIns="0" tIns="0" rIns="0" bIns="0" rtlCol="0" anchor="t"/>
          <a:lstStyle/>
          <a:p>
            <a:pPr marL="0" indent="0">
              <a:lnSpc>
                <a:spcPct val="105000"/>
              </a:lnSpc>
              <a:buNone/>
            </a:pPr>
            <a:r>
              <a:rPr lang="en-US" sz="1630" dirty="0">
                <a:solidFill>
                  <a:srgbClr val="132F28"/>
                </a:solidFill>
                <a:latin typeface="Arial" pitchFamily="34" charset="0"/>
                <a:ea typeface="Arial" pitchFamily="34" charset="-122"/>
                <a:cs typeface="Arial" pitchFamily="34" charset="-120"/>
              </a:rPr>
              <a:t>The study combines non-destructive tree monitoring and F1 progeny assessment. These complementary approaches aim to improve input efficiency and support the selection of cultivars adapted to biotic and abiotic stress.</a:t>
            </a:r>
            <a:endParaRPr lang="en-US" sz="1630" dirty="0"/>
          </a:p>
        </p:txBody>
      </p:sp>
      <p:sp>
        <p:nvSpPr>
          <p:cNvPr id="12" name="Shape 8"/>
          <p:cNvSpPr/>
          <p:nvPr/>
        </p:nvSpPr>
        <p:spPr>
          <a:xfrm>
            <a:off x="2496312" y="6336792"/>
            <a:ext cx="3017520" cy="393192"/>
          </a:xfrm>
          <a:prstGeom prst="rect">
            <a:avLst/>
          </a:prstGeom>
          <a:solidFill>
            <a:srgbClr val="FFE12C"/>
          </a:solidFill>
          <a:ln w="12700">
            <a:solidFill>
              <a:srgbClr val="FFE12C"/>
            </a:solidFill>
            <a:prstDash val="solid"/>
          </a:ln>
        </p:spPr>
        <p:txBody>
          <a:bodyPr/>
          <a:lstStyle/>
          <a:p>
            <a:endParaRPr lang="it-IT"/>
          </a:p>
        </p:txBody>
      </p:sp>
      <p:sp>
        <p:nvSpPr>
          <p:cNvPr id="13" name="Text 9"/>
          <p:cNvSpPr/>
          <p:nvPr/>
        </p:nvSpPr>
        <p:spPr>
          <a:xfrm>
            <a:off x="2624328" y="6412687"/>
            <a:ext cx="2761488" cy="246888"/>
          </a:xfrm>
          <a:prstGeom prst="rect">
            <a:avLst/>
          </a:prstGeom>
          <a:noFill/>
          <a:ln/>
        </p:spPr>
        <p:txBody>
          <a:bodyPr wrap="square" lIns="0" tIns="0" rIns="0" bIns="0" rtlCol="0" anchor="t"/>
          <a:lstStyle/>
          <a:p>
            <a:pPr marL="0" indent="0">
              <a:buNone/>
            </a:pPr>
            <a:r>
              <a:rPr lang="en-US" sz="1630" b="1" dirty="0">
                <a:solidFill>
                  <a:srgbClr val="132F28"/>
                </a:solidFill>
                <a:latin typeface="Arial" pitchFamily="34" charset="0"/>
                <a:ea typeface="Arial" pitchFamily="34" charset="-122"/>
                <a:cs typeface="Arial" pitchFamily="34" charset="-120"/>
              </a:rPr>
              <a:t>PRECISION FARMING</a:t>
            </a:r>
            <a:endParaRPr lang="en-US" sz="1630" dirty="0"/>
          </a:p>
        </p:txBody>
      </p:sp>
      <p:sp>
        <p:nvSpPr>
          <p:cNvPr id="14" name="Shape 10"/>
          <p:cNvSpPr/>
          <p:nvPr/>
        </p:nvSpPr>
        <p:spPr>
          <a:xfrm>
            <a:off x="8830818" y="6336792"/>
            <a:ext cx="2221992" cy="393192"/>
          </a:xfrm>
          <a:prstGeom prst="rect">
            <a:avLst/>
          </a:prstGeom>
          <a:solidFill>
            <a:srgbClr val="E83F83"/>
          </a:solidFill>
          <a:ln w="12700">
            <a:solidFill>
              <a:srgbClr val="E83F83"/>
            </a:solidFill>
            <a:prstDash val="solid"/>
          </a:ln>
        </p:spPr>
        <p:txBody>
          <a:bodyPr/>
          <a:lstStyle/>
          <a:p>
            <a:endParaRPr lang="it-IT"/>
          </a:p>
        </p:txBody>
      </p:sp>
      <p:sp>
        <p:nvSpPr>
          <p:cNvPr id="15" name="Text 11"/>
          <p:cNvSpPr/>
          <p:nvPr/>
        </p:nvSpPr>
        <p:spPr>
          <a:xfrm>
            <a:off x="8958834" y="6412687"/>
            <a:ext cx="1965960" cy="246888"/>
          </a:xfrm>
          <a:prstGeom prst="rect">
            <a:avLst/>
          </a:prstGeom>
          <a:noFill/>
          <a:ln/>
        </p:spPr>
        <p:txBody>
          <a:bodyPr wrap="square" lIns="0" tIns="0" rIns="0" bIns="0" rtlCol="0" anchor="t"/>
          <a:lstStyle/>
          <a:p>
            <a:pPr marL="0" indent="0">
              <a:buNone/>
            </a:pPr>
            <a:r>
              <a:rPr lang="en-US" sz="1630" b="1" dirty="0">
                <a:solidFill>
                  <a:srgbClr val="FFFFFF"/>
                </a:solidFill>
                <a:latin typeface="Arial" pitchFamily="34" charset="0"/>
                <a:ea typeface="Arial" pitchFamily="34" charset="-122"/>
                <a:cs typeface="Arial" pitchFamily="34" charset="-120"/>
              </a:rPr>
              <a:t>BREEDING</a:t>
            </a:r>
            <a:endParaRPr lang="en-US" sz="1630" dirty="0"/>
          </a:p>
        </p:txBody>
      </p:sp>
      <p:sp>
        <p:nvSpPr>
          <p:cNvPr id="16" name="Text 12"/>
          <p:cNvSpPr/>
          <p:nvPr/>
        </p:nvSpPr>
        <p:spPr>
          <a:xfrm>
            <a:off x="2496312" y="6912864"/>
            <a:ext cx="5813298" cy="283464"/>
          </a:xfrm>
          <a:prstGeom prst="rect">
            <a:avLst/>
          </a:prstGeom>
          <a:noFill/>
          <a:ln/>
        </p:spPr>
        <p:txBody>
          <a:bodyPr wrap="square" lIns="0" tIns="0" rIns="0" bIns="0" rtlCol="0" anchor="t"/>
          <a:lstStyle/>
          <a:p>
            <a:pPr marL="0" indent="0">
              <a:buNone/>
            </a:pPr>
            <a:r>
              <a:rPr lang="en-US" sz="1650" b="1" dirty="0">
                <a:solidFill>
                  <a:srgbClr val="1C6547"/>
                </a:solidFill>
                <a:latin typeface="Arial" pitchFamily="34" charset="0"/>
                <a:ea typeface="Arial" pitchFamily="34" charset="-122"/>
                <a:cs typeface="Arial" pitchFamily="34" charset="-120"/>
              </a:rPr>
              <a:t>NON-DESTRUCTIVE SENSING</a:t>
            </a:r>
            <a:endParaRPr lang="en-US" sz="1650" dirty="0"/>
          </a:p>
        </p:txBody>
      </p:sp>
      <p:sp>
        <p:nvSpPr>
          <p:cNvPr id="17" name="Text 13"/>
          <p:cNvSpPr/>
          <p:nvPr/>
        </p:nvSpPr>
        <p:spPr>
          <a:xfrm>
            <a:off x="8830818" y="6912864"/>
            <a:ext cx="5813298" cy="283464"/>
          </a:xfrm>
          <a:prstGeom prst="rect">
            <a:avLst/>
          </a:prstGeom>
          <a:noFill/>
          <a:ln/>
        </p:spPr>
        <p:txBody>
          <a:bodyPr wrap="square" lIns="0" tIns="0" rIns="0" bIns="0" rtlCol="0" anchor="t"/>
          <a:lstStyle/>
          <a:p>
            <a:pPr marL="0" indent="0">
              <a:buNone/>
            </a:pPr>
            <a:r>
              <a:rPr lang="en-US" sz="1650" b="1" dirty="0">
                <a:solidFill>
                  <a:srgbClr val="1C6547"/>
                </a:solidFill>
                <a:latin typeface="Arial" pitchFamily="34" charset="0"/>
                <a:ea typeface="Arial" pitchFamily="34" charset="-122"/>
                <a:cs typeface="Arial" pitchFamily="34" charset="-120"/>
              </a:rPr>
              <a:t>130-TREE F1 PROGENY</a:t>
            </a:r>
            <a:endParaRPr lang="en-US" sz="1650" dirty="0"/>
          </a:p>
        </p:txBody>
      </p:sp>
      <p:sp>
        <p:nvSpPr>
          <p:cNvPr id="18" name="Text 14"/>
          <p:cNvSpPr/>
          <p:nvPr/>
        </p:nvSpPr>
        <p:spPr>
          <a:xfrm>
            <a:off x="2496312" y="7324344"/>
            <a:ext cx="5813298" cy="2039112"/>
          </a:xfrm>
          <a:prstGeom prst="rect">
            <a:avLst/>
          </a:prstGeom>
          <a:noFill/>
          <a:ln/>
        </p:spPr>
        <p:txBody>
          <a:bodyPr wrap="square" lIns="0" tIns="0" rIns="0" bIns="0" rtlCol="0" anchor="t"/>
          <a:lstStyle/>
          <a:p>
            <a:pPr marL="0" indent="0">
              <a:lnSpc>
                <a:spcPct val="102000"/>
              </a:lnSpc>
              <a:buNone/>
            </a:pPr>
            <a:r>
              <a:rPr lang="en-US" sz="1560" dirty="0">
                <a:solidFill>
                  <a:srgbClr val="132F28"/>
                </a:solidFill>
                <a:latin typeface="Arial" pitchFamily="34" charset="0"/>
                <a:ea typeface="Arial" pitchFamily="34" charset="-122"/>
                <a:cs typeface="Arial" pitchFamily="34" charset="-120"/>
              </a:rPr>
              <a:t>Ground measurements track chlorophyll content, chlorophyll fluorescence and stomatal conductance. Aerial imagery in visible and near-infrared wavelengths complements these measurements to assess tree stress and vitality.</a:t>
            </a:r>
            <a:endParaRPr lang="en-US" sz="1560" dirty="0"/>
          </a:p>
          <a:p>
            <a:pPr marL="0" indent="0">
              <a:lnSpc>
                <a:spcPct val="102000"/>
              </a:lnSpc>
              <a:buNone/>
            </a:pPr>
            <a:endParaRPr lang="en-US" sz="1560" dirty="0"/>
          </a:p>
          <a:p>
            <a:pPr marL="0" indent="0">
              <a:lnSpc>
                <a:spcPct val="102000"/>
              </a:lnSpc>
              <a:buNone/>
            </a:pPr>
            <a:r>
              <a:rPr lang="en-US" sz="1560" dirty="0">
                <a:solidFill>
                  <a:srgbClr val="132F28"/>
                </a:solidFill>
                <a:latin typeface="Arial" pitchFamily="34" charset="0"/>
                <a:ea typeface="Arial" pitchFamily="34" charset="-122"/>
                <a:cs typeface="Arial" pitchFamily="34" charset="-120"/>
              </a:rPr>
              <a:t>Understanding the morpho-functional state and input needs of chestnut trees can help avoid stress and improve input conversion. These non-destructive approaches are evaluated as tools for more efficient orchard management.</a:t>
            </a:r>
            <a:endParaRPr lang="en-US" sz="1560" dirty="0"/>
          </a:p>
        </p:txBody>
      </p:sp>
      <p:sp>
        <p:nvSpPr>
          <p:cNvPr id="19" name="Text 15"/>
          <p:cNvSpPr/>
          <p:nvPr/>
        </p:nvSpPr>
        <p:spPr>
          <a:xfrm>
            <a:off x="8830818" y="7324344"/>
            <a:ext cx="5813298" cy="2039112"/>
          </a:xfrm>
          <a:prstGeom prst="rect">
            <a:avLst/>
          </a:prstGeom>
          <a:noFill/>
          <a:ln/>
        </p:spPr>
        <p:txBody>
          <a:bodyPr wrap="square" lIns="0" tIns="0" rIns="0" bIns="0" rtlCol="0" anchor="t"/>
          <a:lstStyle/>
          <a:p>
            <a:pPr marL="0" indent="0">
              <a:lnSpc>
                <a:spcPct val="102000"/>
              </a:lnSpc>
              <a:buNone/>
            </a:pPr>
            <a:r>
              <a:rPr lang="en-US" sz="1560" dirty="0">
                <a:solidFill>
                  <a:srgbClr val="132F28"/>
                </a:solidFill>
                <a:latin typeface="Arial" pitchFamily="34" charset="0"/>
                <a:ea typeface="Arial" pitchFamily="34" charset="-122"/>
                <a:cs typeface="Arial" pitchFamily="34" charset="-120"/>
              </a:rPr>
              <a:t>The progeny comprises 130 eleven-year-old trees from ‘Bouche de Bétizac’ (</a:t>
            </a:r>
            <a:r>
              <a:rPr lang="en-US" sz="1560" i="1" dirty="0">
                <a:solidFill>
                  <a:srgbClr val="132F28"/>
                </a:solidFill>
                <a:latin typeface="Arial" pitchFamily="34" charset="0"/>
                <a:ea typeface="Arial" pitchFamily="34" charset="-122"/>
                <a:cs typeface="Arial" pitchFamily="34" charset="-120"/>
              </a:rPr>
              <a:t>C. sativa</a:t>
            </a:r>
            <a:r>
              <a:rPr lang="en-US" sz="1560" dirty="0">
                <a:solidFill>
                  <a:srgbClr val="132F28"/>
                </a:solidFill>
                <a:latin typeface="Arial" pitchFamily="34" charset="0"/>
                <a:ea typeface="Arial" pitchFamily="34" charset="-122"/>
                <a:cs typeface="Arial" pitchFamily="34" charset="-120"/>
              </a:rPr>
              <a:t> × </a:t>
            </a:r>
            <a:r>
              <a:rPr lang="en-US" sz="1560" i="1" dirty="0">
                <a:solidFill>
                  <a:srgbClr val="132F28"/>
                </a:solidFill>
                <a:latin typeface="Arial" pitchFamily="34" charset="0"/>
                <a:ea typeface="Arial" pitchFamily="34" charset="-122"/>
                <a:cs typeface="Arial" pitchFamily="34" charset="-120"/>
              </a:rPr>
              <a:t>C. crenata</a:t>
            </a:r>
            <a:r>
              <a:rPr lang="en-US" sz="1560" dirty="0">
                <a:solidFill>
                  <a:srgbClr val="132F28"/>
                </a:solidFill>
                <a:latin typeface="Arial" pitchFamily="34" charset="0"/>
                <a:ea typeface="Arial" pitchFamily="34" charset="-122"/>
                <a:cs typeface="Arial" pitchFamily="34" charset="-120"/>
              </a:rPr>
              <a:t>) × ‘Madonna’ (</a:t>
            </a:r>
            <a:r>
              <a:rPr lang="en-US" sz="1560" i="1" dirty="0">
                <a:solidFill>
                  <a:srgbClr val="132F28"/>
                </a:solidFill>
                <a:latin typeface="Arial" pitchFamily="34" charset="0"/>
                <a:ea typeface="Arial" pitchFamily="34" charset="-122"/>
                <a:cs typeface="Arial" pitchFamily="34" charset="-120"/>
              </a:rPr>
              <a:t>C. sativa</a:t>
            </a:r>
            <a:r>
              <a:rPr lang="en-US" sz="1560" dirty="0">
                <a:solidFill>
                  <a:srgbClr val="132F28"/>
                </a:solidFill>
                <a:latin typeface="Arial" pitchFamily="34" charset="0"/>
                <a:ea typeface="Arial" pitchFamily="34" charset="-122"/>
                <a:cs typeface="Arial" pitchFamily="34" charset="-120"/>
              </a:rPr>
              <a:t>).</a:t>
            </a:r>
            <a:endParaRPr lang="en-US" sz="1560" dirty="0"/>
          </a:p>
          <a:p>
            <a:pPr marL="0" indent="0">
              <a:lnSpc>
                <a:spcPct val="102000"/>
              </a:lnSpc>
              <a:buNone/>
            </a:pPr>
            <a:endParaRPr lang="en-US" sz="1560" dirty="0"/>
          </a:p>
          <a:p>
            <a:pPr marL="0" indent="0">
              <a:lnSpc>
                <a:spcPct val="102000"/>
              </a:lnSpc>
              <a:buNone/>
            </a:pPr>
            <a:r>
              <a:rPr lang="en-US" sz="1560" dirty="0">
                <a:solidFill>
                  <a:srgbClr val="132F28"/>
                </a:solidFill>
                <a:latin typeface="Arial" pitchFamily="34" charset="0"/>
                <a:ea typeface="Arial" pitchFamily="34" charset="-122"/>
                <a:cs typeface="Arial" pitchFamily="34" charset="-120"/>
              </a:rPr>
              <a:t>Vegetative traits include vigour, growth habit and sucker emission. Phenological observations cover flowering and ripening; nut traits include nuts per kilogram, colour, shape, hairiness, stripes, embryo number and pellicle intrusions, alongside pathogen and pest assessments. These observations support linkage mapping and selection of individuals for propagation and further evaluation.</a:t>
            </a:r>
            <a:endParaRPr lang="en-US" sz="1560" dirty="0"/>
          </a:p>
        </p:txBody>
      </p:sp>
      <p:sp>
        <p:nvSpPr>
          <p:cNvPr id="20" name="Shape 16"/>
          <p:cNvSpPr/>
          <p:nvPr/>
        </p:nvSpPr>
        <p:spPr>
          <a:xfrm>
            <a:off x="2496312" y="9701784"/>
            <a:ext cx="12147804" cy="704088"/>
          </a:xfrm>
          <a:prstGeom prst="roundRect">
            <a:avLst>
              <a:gd name="adj" fmla="val 9091"/>
            </a:avLst>
          </a:prstGeom>
          <a:solidFill>
            <a:srgbClr val="132F28"/>
          </a:solidFill>
          <a:ln w="12700">
            <a:solidFill>
              <a:srgbClr val="132F28"/>
            </a:solidFill>
            <a:prstDash val="solid"/>
          </a:ln>
        </p:spPr>
        <p:txBody>
          <a:bodyPr/>
          <a:lstStyle/>
          <a:p>
            <a:endParaRPr lang="it-IT"/>
          </a:p>
        </p:txBody>
      </p:sp>
      <p:sp>
        <p:nvSpPr>
          <p:cNvPr id="21" name="Text 17"/>
          <p:cNvSpPr/>
          <p:nvPr/>
        </p:nvSpPr>
        <p:spPr>
          <a:xfrm>
            <a:off x="2715768" y="9893808"/>
            <a:ext cx="2121408" cy="228600"/>
          </a:xfrm>
          <a:prstGeom prst="rect">
            <a:avLst/>
          </a:prstGeom>
          <a:noFill/>
          <a:ln/>
        </p:spPr>
        <p:txBody>
          <a:bodyPr wrap="square" lIns="0" tIns="0" rIns="0" bIns="0" rtlCol="0" anchor="t"/>
          <a:lstStyle/>
          <a:p>
            <a:pPr marL="0" indent="0">
              <a:buNone/>
            </a:pPr>
            <a:r>
              <a:rPr lang="en-US" sz="1230" b="1" dirty="0">
                <a:solidFill>
                  <a:srgbClr val="FFE12C"/>
                </a:solidFill>
                <a:latin typeface="Arial" pitchFamily="34" charset="0"/>
                <a:ea typeface="Arial" pitchFamily="34" charset="-122"/>
                <a:cs typeface="Arial" pitchFamily="34" charset="-120"/>
              </a:rPr>
              <a:t>TAKE-HOME MESSAGE</a:t>
            </a:r>
            <a:endParaRPr lang="en-US" sz="1230" dirty="0"/>
          </a:p>
        </p:txBody>
      </p:sp>
      <p:sp>
        <p:nvSpPr>
          <p:cNvPr id="22" name="Text 18"/>
          <p:cNvSpPr/>
          <p:nvPr/>
        </p:nvSpPr>
        <p:spPr>
          <a:xfrm>
            <a:off x="4937760" y="9838944"/>
            <a:ext cx="9441180" cy="438912"/>
          </a:xfrm>
          <a:prstGeom prst="rect">
            <a:avLst/>
          </a:prstGeom>
          <a:noFill/>
          <a:ln/>
        </p:spPr>
        <p:txBody>
          <a:bodyPr wrap="square" lIns="0" tIns="0" rIns="0" bIns="0" rtlCol="0" anchor="t"/>
          <a:lstStyle/>
          <a:p>
            <a:pPr marL="0" indent="0">
              <a:lnSpc>
                <a:spcPct val="100000"/>
              </a:lnSpc>
              <a:buNone/>
            </a:pPr>
            <a:r>
              <a:rPr lang="en-US" sz="1610" b="1" dirty="0">
                <a:solidFill>
                  <a:srgbClr val="FFFFFF"/>
                </a:solidFill>
                <a:latin typeface="Arial" pitchFamily="34" charset="0"/>
                <a:ea typeface="Arial" pitchFamily="34" charset="-122"/>
                <a:cs typeface="Arial" pitchFamily="34" charset="-120"/>
              </a:rPr>
              <a:t>Integrating tree-status sensing with trait-based selection supports more efficient and climate-resilient orchard management.</a:t>
            </a:r>
            <a:endParaRPr lang="en-US" sz="1610" dirty="0"/>
          </a:p>
        </p:txBody>
      </p:sp>
      <p:pic>
        <p:nvPicPr>
          <p:cNvPr id="24" name="Immagine 23">
            <a:extLst>
              <a:ext uri="{FF2B5EF4-FFF2-40B4-BE49-F238E27FC236}">
                <a16:creationId xmlns:a16="http://schemas.microsoft.com/office/drawing/2014/main" id="{3A4E9451-003F-E0CF-CC19-36E3FB9D3634}"/>
              </a:ext>
            </a:extLst>
          </p:cNvPr>
          <p:cNvPicPr>
            <a:picLocks noChangeAspect="1"/>
          </p:cNvPicPr>
          <p:nvPr/>
        </p:nvPicPr>
        <p:blipFill>
          <a:blip r:embed="rId4"/>
          <a:stretch>
            <a:fillRect/>
          </a:stretch>
        </p:blipFill>
        <p:spPr>
          <a:xfrm>
            <a:off x="2496312" y="3763213"/>
            <a:ext cx="3102864" cy="232714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9073</TotalTime>
  <Words>1517</Words>
  <Application>Microsoft Office PowerPoint</Application>
  <PresentationFormat>Personalizzato</PresentationFormat>
  <Paragraphs>74</Paragraphs>
  <Slides>3</Slides>
  <Notes>3</Notes>
  <HiddenSlides>0</HiddenSlides>
  <MMClips>0</MMClips>
  <ScaleCrop>false</ScaleCrop>
  <HeadingPairs>
    <vt:vector size="6" baseType="variant">
      <vt:variant>
        <vt:lpstr>Caratteri utilizzati</vt:lpstr>
      </vt:variant>
      <vt:variant>
        <vt:i4>1</vt:i4>
      </vt:variant>
      <vt:variant>
        <vt:lpstr>Tema</vt:lpstr>
      </vt:variant>
      <vt:variant>
        <vt:i4>1</vt:i4>
      </vt:variant>
      <vt:variant>
        <vt:lpstr>Titoli diapositive</vt:lpstr>
      </vt:variant>
      <vt:variant>
        <vt:i4>3</vt:i4>
      </vt:variant>
    </vt:vector>
  </HeadingPairs>
  <TitlesOfParts>
    <vt:vector size="5" baseType="lpstr">
      <vt:lpstr>Arial</vt:lpstr>
      <vt:lpstr>Office Theme</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ICS 2027 - Graphical abstract examples</dc:title>
  <dc:subject>Three homogeneous graphical abstract examples with increasing text density</dc:subject>
  <dc:creator>ICS 2027</dc:creator>
  <cp:lastModifiedBy>Gabriele Beccaro</cp:lastModifiedBy>
  <cp:revision>2</cp:revision>
  <dcterms:created xsi:type="dcterms:W3CDTF">2026-09-16T19:29:38Z</dcterms:created>
  <dcterms:modified xsi:type="dcterms:W3CDTF">2026-09-23T17:37:06Z</dcterms:modified>
</cp:coreProperties>
</file>